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modernComment_12B_5529899.xml" ContentType="application/vnd.ms-powerpoint.comments+xml"/>
  <Override PartName="/ppt/comments/modernComment_122_5D545ED6.xml" ContentType="application/vnd.ms-powerpoint.comments+xml"/>
  <Override PartName="/ppt/comments/modernComment_127_87373DC7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99" r:id="rId5"/>
    <p:sldId id="296" r:id="rId6"/>
    <p:sldId id="301" r:id="rId7"/>
    <p:sldId id="290" r:id="rId8"/>
    <p:sldId id="304" r:id="rId9"/>
    <p:sldId id="295" r:id="rId10"/>
    <p:sldId id="293" r:id="rId11"/>
    <p:sldId id="298" r:id="rId12"/>
    <p:sldId id="297" r:id="rId13"/>
    <p:sldId id="294" r:id="rId14"/>
    <p:sldId id="291" r:id="rId15"/>
    <p:sldId id="292" r:id="rId16"/>
    <p:sldId id="303" r:id="rId17"/>
    <p:sldId id="289" r:id="rId18"/>
    <p:sldId id="287" r:id="rId19"/>
    <p:sldId id="288" r:id="rId20"/>
    <p:sldId id="305" r:id="rId2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26AF1AC-69D7-6BA3-B815-C3D9C0BAC6A2}" name="Marcela Costa" initials="MC" userId="S::producao@hiria.com.br::8fbc32cd-8ca4-47ae-9a20-d9823306da8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39F5"/>
    <a:srgbClr val="040C5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5DDFB7-5F98-444B-AF72-1D1D08332C60}" v="4" dt="2025-08-18T13:37:20.338"/>
    <p1510:client id="{A5B63575-24C1-E86C-D072-C94012490FEF}" v="113" dt="2025-08-18T13:32:04.1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comments/modernComment_122_5D545ED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49AB3AF-5497-47D7-9D48-EC4BB27732A4}" authorId="{E26AF1AC-69D7-6BA3-B815-C3D9C0BAC6A2}" status="resolved" created="2025-08-15T20:38:44.268" complete="100000">
    <pc:sldMkLst xmlns:pc="http://schemas.microsoft.com/office/powerpoint/2013/main/command">
      <pc:docMk/>
      <pc:sldMk cId="1565810390" sldId="290"/>
    </pc:sldMkLst>
    <p188:txBody>
      <a:bodyPr/>
      <a:lstStyle/>
      <a:p>
        <a:r>
          <a:rPr lang="pt-BR"/>
          <a:t>na tabela, criar mais uma linha e inserir REALIZAÇÃO de forma central como está "montagem" e "desmontagem"
e na linha abaixo manter a coluna Fórum e Exposição.</a:t>
        </a:r>
      </a:p>
    </p188:txBody>
  </p188:cm>
</p188:cmLst>
</file>

<file path=ppt/comments/modernComment_127_87373DC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7CEAE85-39B2-4898-B3A8-3E0E08D0B9BF}" authorId="{E26AF1AC-69D7-6BA3-B815-C3D9C0BAC6A2}" status="resolved" created="2025-08-15T20:52:37.904" complete="100000">
    <pc:sldMkLst xmlns:pc="http://schemas.microsoft.com/office/powerpoint/2013/main/command">
      <pc:docMk/>
      <pc:sldMk cId="2268544455" sldId="295"/>
    </pc:sldMkLst>
    <p188:txBody>
      <a:bodyPr/>
      <a:lstStyle/>
      <a:p>
        <a:r>
          <a:rPr lang="pt-BR"/>
          <a:t>Rever o conteúdo do doc. original- nessa pág temos:  "como chegar" (que está correto) mas o "edifício garagem" entraria no tópico "estacionamento". </a:t>
        </a:r>
      </a:p>
    </p188:txBody>
  </p188:cm>
</p188:cmLst>
</file>

<file path=ppt/comments/modernComment_12B_552989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291C89B-A96D-4EFE-9366-E3D6855544BC}" authorId="{E26AF1AC-69D7-6BA3-B815-C3D9C0BAC6A2}" status="resolved" created="2025-08-15T20:35:28.007" complete="100000">
    <pc:sldMkLst xmlns:pc="http://schemas.microsoft.com/office/powerpoint/2013/main/command">
      <pc:docMk/>
      <pc:sldMk cId="89299097" sldId="299"/>
    </pc:sldMkLst>
    <p188:txBody>
      <a:bodyPr/>
      <a:lstStyle/>
      <a:p>
        <a:r>
          <a:rPr lang="pt-BR"/>
          <a:t>adicionar data e local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18.08.2025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7683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18.08.2025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6588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18.08.2025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6397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18.08.2025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005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18.08.2025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1375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18.08.2025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4613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18.08.2025</a:t>
            </a:fld>
            <a:endParaRPr lang="de-DE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4421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18.08.2025</a:t>
            </a:fld>
            <a:endParaRPr lang="de-DE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8533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18.08.2025</a:t>
            </a:fld>
            <a:endParaRPr lang="de-DE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8281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18.08.2025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7836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18.08.2025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5566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E51C7C-CEA3-4CAA-BE4B-344879E7C377}" type="datetimeFigureOut">
              <a:rPr lang="de-DE" smtClean="0"/>
              <a:t>18.08.2025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5746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8/10/relationships/comments" Target="../comments/modernComment_12B_5529899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sv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.png"/><Relationship Id="rId7" Type="http://schemas.openxmlformats.org/officeDocument/2006/relationships/hyperlink" Target="mailto:atendimento@nmbpartner.com.br" TargetMode="External"/><Relationship Id="rId12" Type="http://schemas.openxmlformats.org/officeDocument/2006/relationships/image" Target="../media/image2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lucas.aguiar@nmbpartner.com.br" TargetMode="External"/><Relationship Id="rId11" Type="http://schemas.openxmlformats.org/officeDocument/2006/relationships/image" Target="../media/image22.svg"/><Relationship Id="rId5" Type="http://schemas.microsoft.com/office/2007/relationships/hdphoto" Target="../media/hdphoto3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20.sv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microsoft.com/office/2007/relationships/hdphoto" Target="../media/hdphoto3.wdp"/><Relationship Id="rId7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Keslen@hiria.com.br" TargetMode="External"/><Relationship Id="rId5" Type="http://schemas.openxmlformats.org/officeDocument/2006/relationships/hyperlink" Target="mailto:vendas5@hiria.com.br" TargetMode="Externa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microsoft.com/office/2018/10/relationships/comments" Target="../comments/modernComment_122_5D545ED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microsoft.com/office/2018/10/relationships/comments" Target="../comments/modernComment_127_87373DC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C5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441CA3-53FC-E608-5306-A8FA401C6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B0B4B0C9-57AA-5E3B-EC7C-EE68C4D87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3732" y="408375"/>
            <a:ext cx="2891200" cy="60164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5DFC8CA-FF6D-87B6-AE0F-DD89DB58E2BE}"/>
              </a:ext>
            </a:extLst>
          </p:cNvPr>
          <p:cNvSpPr txBox="1"/>
          <p:nvPr/>
        </p:nvSpPr>
        <p:spPr>
          <a:xfrm>
            <a:off x="728532" y="2275128"/>
            <a:ext cx="7605655" cy="280076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5400" dirty="0">
                <a:solidFill>
                  <a:srgbClr val="FFFF00"/>
                </a:solidFill>
                <a:latin typeface="Impact"/>
                <a:ea typeface="+mn-lt"/>
                <a:cs typeface="+mn-lt"/>
              </a:rPr>
              <a:t>Apresentação do Manual </a:t>
            </a:r>
            <a:r>
              <a:rPr lang="pt-BR" sz="5400" dirty="0">
                <a:solidFill>
                  <a:srgbClr val="FFFF00"/>
                </a:solidFill>
                <a:latin typeface="Impact"/>
                <a:ea typeface="+mn-lt"/>
                <a:cs typeface="Segoe UI"/>
              </a:rPr>
              <a:t>e Portal do Expositor </a:t>
            </a:r>
            <a:endParaRPr lang="en-US" dirty="0">
              <a:solidFill>
                <a:srgbClr val="000000"/>
              </a:solidFill>
              <a:latin typeface="Aptos" panose="020B0004020202020204"/>
              <a:ea typeface="+mn-lt"/>
              <a:cs typeface="Segoe UI"/>
            </a:endParaRPr>
          </a:p>
          <a:p>
            <a:r>
              <a:rPr lang="pt-BR" sz="4400" dirty="0">
                <a:solidFill>
                  <a:schemeClr val="bg1"/>
                </a:solidFill>
                <a:latin typeface="Impact"/>
                <a:ea typeface="+mn-lt"/>
                <a:cs typeface="Segoe UI"/>
              </a:rPr>
              <a:t>EXPO ABLA 2025</a:t>
            </a:r>
            <a:endParaRPr lang="en-US" sz="140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rgbClr val="FFFF00"/>
                </a:solidFill>
                <a:latin typeface="Gotham"/>
                <a:cs typeface="Segoe UI"/>
              </a:rPr>
              <a:t>29 e 30 de outubro | São Paulo EXPO</a:t>
            </a:r>
          </a:p>
        </p:txBody>
      </p:sp>
    </p:spTree>
    <p:extLst>
      <p:ext uri="{BB962C8B-B14F-4D97-AF65-F5344CB8AC3E}">
        <p14:creationId xmlns:p14="http://schemas.microsoft.com/office/powerpoint/2010/main" val="8929909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C5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39A699-6127-E35C-3012-47B35EF39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Único Canto Arredondado 2">
            <a:extLst>
              <a:ext uri="{FF2B5EF4-FFF2-40B4-BE49-F238E27FC236}">
                <a16:creationId xmlns:a16="http://schemas.microsoft.com/office/drawing/2014/main" id="{A021C1C0-5CCB-E275-5ABF-EF74544B4522}"/>
              </a:ext>
            </a:extLst>
          </p:cNvPr>
          <p:cNvSpPr/>
          <p:nvPr/>
        </p:nvSpPr>
        <p:spPr>
          <a:xfrm rot="16200000">
            <a:off x="4956227" y="-435891"/>
            <a:ext cx="6857999" cy="7703947"/>
          </a:xfrm>
          <a:prstGeom prst="round1Rect">
            <a:avLst/>
          </a:prstGeom>
          <a:solidFill>
            <a:srgbClr val="7538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DBDBDB"/>
              </a:solidFill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E85BD285-E1F0-0116-D627-9A6C15DDD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33" y="509830"/>
            <a:ext cx="1759381" cy="368731"/>
          </a:xfrm>
          <a:prstGeom prst="rect">
            <a:avLst/>
          </a:prstGeom>
        </p:spPr>
      </p:pic>
      <p:sp>
        <p:nvSpPr>
          <p:cNvPr id="4" name="CaixaDeTexto 4">
            <a:extLst>
              <a:ext uri="{FF2B5EF4-FFF2-40B4-BE49-F238E27FC236}">
                <a16:creationId xmlns:a16="http://schemas.microsoft.com/office/drawing/2014/main" id="{831D94DB-F62F-8E3A-7838-A2A12392B303}"/>
              </a:ext>
            </a:extLst>
          </p:cNvPr>
          <p:cNvSpPr txBox="1"/>
          <p:nvPr/>
        </p:nvSpPr>
        <p:spPr>
          <a:xfrm>
            <a:off x="577500" y="1871838"/>
            <a:ext cx="3812194" cy="218521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 b="1">
                <a:solidFill>
                  <a:srgbClr val="FFFF00"/>
                </a:solidFill>
                <a:latin typeface="Impact"/>
                <a:ea typeface="+mj-ea"/>
                <a:cs typeface="+mj-cs"/>
              </a:rPr>
              <a:t>VEÍCULOS</a:t>
            </a:r>
            <a:endParaRPr lang="pt-BR"/>
          </a:p>
          <a:p>
            <a:r>
              <a:rPr lang="pt-BR" sz="4000" b="1">
                <a:solidFill>
                  <a:srgbClr val="FFFF00"/>
                </a:solidFill>
                <a:latin typeface="Impact"/>
                <a:ea typeface="+mj-ea"/>
                <a:cs typeface="+mj-cs"/>
              </a:rPr>
              <a:t>DE EXPOSIÇÃO</a:t>
            </a:r>
            <a:endParaRPr lang="pt-BR">
              <a:ea typeface="+mj-ea"/>
              <a:cs typeface="+mj-cs"/>
            </a:endParaRPr>
          </a:p>
          <a:p>
            <a:endParaRPr lang="pt-BR" sz="5600" b="1">
              <a:latin typeface="+mj-lt"/>
              <a:ea typeface="+mj-ea"/>
              <a:cs typeface="+mj-cs"/>
            </a:endParaRPr>
          </a:p>
        </p:txBody>
      </p:sp>
      <p:pic>
        <p:nvPicPr>
          <p:cNvPr id="17" name="Imagem 16" descr="Ícone&#10;&#10;O conteúdo gerado por IA pode estar incorreto.">
            <a:extLst>
              <a:ext uri="{FF2B5EF4-FFF2-40B4-BE49-F238E27FC236}">
                <a16:creationId xmlns:a16="http://schemas.microsoft.com/office/drawing/2014/main" id="{A59A2E5F-1C9F-B076-1A89-CF677C1FE1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13575" y="303509"/>
            <a:ext cx="774916" cy="781373"/>
          </a:xfrm>
          <a:prstGeom prst="rect">
            <a:avLst/>
          </a:prstGeom>
        </p:spPr>
      </p:pic>
      <p:sp>
        <p:nvSpPr>
          <p:cNvPr id="5" name="CaixaDeTexto 5">
            <a:extLst>
              <a:ext uri="{FF2B5EF4-FFF2-40B4-BE49-F238E27FC236}">
                <a16:creationId xmlns:a16="http://schemas.microsoft.com/office/drawing/2014/main" id="{DE7601F6-73DF-D5AC-EE7F-8B8EFFFEB6CE}"/>
              </a:ext>
            </a:extLst>
          </p:cNvPr>
          <p:cNvSpPr txBox="1"/>
          <p:nvPr/>
        </p:nvSpPr>
        <p:spPr>
          <a:xfrm>
            <a:off x="5241035" y="636328"/>
            <a:ext cx="5027952" cy="16928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</a:pPr>
            <a:r>
              <a:rPr lang="pt-BR" sz="1600">
                <a:solidFill>
                  <a:srgbClr val="FFFFFF"/>
                </a:solidFill>
                <a:latin typeface="Gotham"/>
                <a:ea typeface="+mn-lt"/>
                <a:cs typeface="+mn-lt"/>
              </a:rPr>
              <a:t>Expositores que irão expor veículos em seus espaços deverão obrigatoriamente</a:t>
            </a:r>
            <a:r>
              <a:rPr lang="pt-BR" sz="1600" b="1">
                <a:solidFill>
                  <a:srgbClr val="FFFFFF"/>
                </a:solidFill>
                <a:latin typeface="Gotham"/>
                <a:ea typeface="+mn-lt"/>
                <a:cs typeface="+mn-lt"/>
              </a:rPr>
              <a:t> preencher um formulário com os dados completos de cada automóvel que será exibido. </a:t>
            </a:r>
          </a:p>
          <a:p>
            <a:pPr>
              <a:lnSpc>
                <a:spcPct val="107000"/>
              </a:lnSpc>
            </a:pPr>
            <a:endParaRPr lang="pt-BR" sz="1600">
              <a:solidFill>
                <a:srgbClr val="FFFFFF"/>
              </a:solidFill>
              <a:latin typeface="Gotham" panose="02000504050000020004" pitchFamily="2" charset="0"/>
              <a:ea typeface="+mn-lt"/>
              <a:cs typeface="+mn-lt"/>
            </a:endParaRPr>
          </a:p>
          <a:p>
            <a:pPr>
              <a:lnSpc>
                <a:spcPct val="107000"/>
              </a:lnSpc>
            </a:pPr>
            <a:r>
              <a:rPr lang="pt-BR" sz="1600" b="1">
                <a:solidFill>
                  <a:srgbClr val="040C50"/>
                </a:solidFill>
                <a:latin typeface="Gotham"/>
                <a:ea typeface="+mn-lt"/>
                <a:cs typeface="+mn-lt"/>
              </a:rPr>
              <a:t>Esse formulário deverá ser preenchido até 24 de outubro - antes do início da montagem</a:t>
            </a:r>
            <a:r>
              <a:rPr lang="pt-BR" b="1">
                <a:solidFill>
                  <a:srgbClr val="040C50"/>
                </a:solidFill>
                <a:latin typeface="Gotham"/>
                <a:ea typeface="+mn-lt"/>
                <a:cs typeface="+mn-lt"/>
              </a:rPr>
              <a:t>. </a:t>
            </a:r>
            <a:endParaRPr lang="pt-BR" b="1">
              <a:solidFill>
                <a:srgbClr val="040C50"/>
              </a:solidFill>
              <a:latin typeface="Gotham" panose="02000504050000020004" pitchFamily="2" charset="0"/>
            </a:endParaRPr>
          </a:p>
        </p:txBody>
      </p:sp>
      <p:sp>
        <p:nvSpPr>
          <p:cNvPr id="20" name="CaixaDeTexto 5">
            <a:extLst>
              <a:ext uri="{FF2B5EF4-FFF2-40B4-BE49-F238E27FC236}">
                <a16:creationId xmlns:a16="http://schemas.microsoft.com/office/drawing/2014/main" id="{0669D5AC-55A8-BE1A-67D7-704E61F718B9}"/>
              </a:ext>
            </a:extLst>
          </p:cNvPr>
          <p:cNvSpPr txBox="1"/>
          <p:nvPr/>
        </p:nvSpPr>
        <p:spPr>
          <a:xfrm>
            <a:off x="9080445" y="4233479"/>
            <a:ext cx="2423952" cy="164480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7000"/>
              </a:lnSpc>
            </a:pPr>
            <a:r>
              <a:rPr lang="pt-BR" sz="1600" b="1">
                <a:solidFill>
                  <a:srgbClr val="FFFFFF"/>
                </a:solidFill>
                <a:latin typeface="Gotham" panose="02000504050000020004" pitchFamily="2" charset="0"/>
              </a:rPr>
              <a:t>Carga e Descarga do São Paulo Expo:</a:t>
            </a:r>
          </a:p>
          <a:p>
            <a:pPr lvl="0">
              <a:lnSpc>
                <a:spcPct val="107000"/>
              </a:lnSpc>
            </a:pPr>
            <a:endParaRPr lang="pt-BR" sz="1600">
              <a:solidFill>
                <a:srgbClr val="FFFFFF"/>
              </a:solidFill>
              <a:latin typeface="Gotham" panose="02000504050000020004" pitchFamily="2" charset="0"/>
            </a:endParaRPr>
          </a:p>
          <a:p>
            <a:pPr lvl="0">
              <a:lnSpc>
                <a:spcPct val="107000"/>
              </a:lnSpc>
            </a:pPr>
            <a:r>
              <a:rPr lang="pt-BR" sz="1600">
                <a:solidFill>
                  <a:srgbClr val="FFFFFF"/>
                </a:solidFill>
                <a:latin typeface="Gotham" panose="02000504050000020004" pitchFamily="2" charset="0"/>
              </a:rPr>
              <a:t>O endereço para entrega é através da Rua Etruscos, 24.</a:t>
            </a:r>
          </a:p>
        </p:txBody>
      </p:sp>
      <p:graphicFrame>
        <p:nvGraphicFramePr>
          <p:cNvPr id="22" name="Tabela 21">
            <a:extLst>
              <a:ext uri="{FF2B5EF4-FFF2-40B4-BE49-F238E27FC236}">
                <a16:creationId xmlns:a16="http://schemas.microsoft.com/office/drawing/2014/main" id="{4DFEDCCA-D784-866B-A311-1AE2D7CD15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822890"/>
              </p:ext>
            </p:extLst>
          </p:nvPr>
        </p:nvGraphicFramePr>
        <p:xfrm>
          <a:off x="5296134" y="3594345"/>
          <a:ext cx="3455164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7582">
                  <a:extLst>
                    <a:ext uri="{9D8B030D-6E8A-4147-A177-3AD203B41FA5}">
                      <a16:colId xmlns:a16="http://schemas.microsoft.com/office/drawing/2014/main" val="3578452852"/>
                    </a:ext>
                  </a:extLst>
                </a:gridCol>
                <a:gridCol w="1727582">
                  <a:extLst>
                    <a:ext uri="{9D8B030D-6E8A-4147-A177-3AD203B41FA5}">
                      <a16:colId xmlns:a16="http://schemas.microsoft.com/office/drawing/2014/main" val="727424695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400">
                          <a:latin typeface="Gotham" panose="02000504050000020004" pitchFamily="2" charset="0"/>
                        </a:rPr>
                        <a:t>ENTREGA</a:t>
                      </a:r>
                      <a:endParaRPr lang="pt-BR" sz="1600">
                        <a:latin typeface="Gotham" panose="02000504050000020004" pitchFamily="2" charset="0"/>
                      </a:endParaRPr>
                    </a:p>
                  </a:txBody>
                  <a:tcPr anchor="ctr">
                    <a:solidFill>
                      <a:srgbClr val="040C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solidFill>
                      <a:srgbClr val="7539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169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noProof="0">
                          <a:solidFill>
                            <a:schemeClr val="bg1"/>
                          </a:solidFill>
                          <a:latin typeface="Gotham" panose="02000504050000020004" pitchFamily="2" charset="0"/>
                        </a:rPr>
                        <a:t>26/10</a:t>
                      </a:r>
                    </a:p>
                  </a:txBody>
                  <a:tcPr anchor="ctr">
                    <a:solidFill>
                      <a:srgbClr val="7539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noProof="0">
                          <a:solidFill>
                            <a:schemeClr val="bg1"/>
                          </a:solidFill>
                          <a:latin typeface="Gotham" panose="02000504050000020004" pitchFamily="2" charset="0"/>
                        </a:rPr>
                        <a:t>12h00 às 18h00</a:t>
                      </a:r>
                    </a:p>
                  </a:txBody>
                  <a:tcPr anchor="ctr">
                    <a:solidFill>
                      <a:srgbClr val="7539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803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noProof="0">
                          <a:solidFill>
                            <a:schemeClr val="bg1"/>
                          </a:solidFill>
                          <a:latin typeface="Gotham" panose="02000504050000020004" pitchFamily="2" charset="0"/>
                        </a:rPr>
                        <a:t>27/10</a:t>
                      </a:r>
                    </a:p>
                  </a:txBody>
                  <a:tcPr anchor="ctr">
                    <a:solidFill>
                      <a:srgbClr val="7539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noProof="0">
                          <a:solidFill>
                            <a:schemeClr val="bg1"/>
                          </a:solidFill>
                          <a:latin typeface="Gotham" panose="02000504050000020004" pitchFamily="2" charset="0"/>
                        </a:rPr>
                        <a:t>09h00 às 18h00</a:t>
                      </a:r>
                    </a:p>
                  </a:txBody>
                  <a:tcPr anchor="ctr">
                    <a:solidFill>
                      <a:srgbClr val="7539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0200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noProof="0">
                          <a:solidFill>
                            <a:schemeClr val="bg1"/>
                          </a:solidFill>
                          <a:latin typeface="Gotham" panose="02000504050000020004" pitchFamily="2" charset="0"/>
                        </a:rPr>
                        <a:t>28/10</a:t>
                      </a:r>
                    </a:p>
                  </a:txBody>
                  <a:tcPr anchor="ctr">
                    <a:solidFill>
                      <a:srgbClr val="7539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noProof="0">
                          <a:solidFill>
                            <a:schemeClr val="bg1"/>
                          </a:solidFill>
                          <a:latin typeface="Gotham" panose="02000504050000020004" pitchFamily="2" charset="0"/>
                        </a:rPr>
                        <a:t>09h00 às 12h00</a:t>
                      </a:r>
                    </a:p>
                  </a:txBody>
                  <a:tcPr anchor="ctr">
                    <a:solidFill>
                      <a:srgbClr val="7539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0183127"/>
                  </a:ext>
                </a:extLst>
              </a:tr>
            </a:tbl>
          </a:graphicData>
        </a:graphic>
      </p:graphicFrame>
      <p:graphicFrame>
        <p:nvGraphicFramePr>
          <p:cNvPr id="23" name="Tabela 22">
            <a:extLst>
              <a:ext uri="{FF2B5EF4-FFF2-40B4-BE49-F238E27FC236}">
                <a16:creationId xmlns:a16="http://schemas.microsoft.com/office/drawing/2014/main" id="{542B0466-3AA3-E9CA-B318-7E2CEA55CE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5427535"/>
              </p:ext>
            </p:extLst>
          </p:nvPr>
        </p:nvGraphicFramePr>
        <p:xfrm>
          <a:off x="5296134" y="5272295"/>
          <a:ext cx="3471141" cy="11033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3559">
                  <a:extLst>
                    <a:ext uri="{9D8B030D-6E8A-4147-A177-3AD203B41FA5}">
                      <a16:colId xmlns:a16="http://schemas.microsoft.com/office/drawing/2014/main" val="3578452852"/>
                    </a:ext>
                  </a:extLst>
                </a:gridCol>
                <a:gridCol w="1727582">
                  <a:extLst>
                    <a:ext uri="{9D8B030D-6E8A-4147-A177-3AD203B41FA5}">
                      <a16:colId xmlns:a16="http://schemas.microsoft.com/office/drawing/2014/main" val="727424695"/>
                    </a:ext>
                  </a:extLst>
                </a:gridCol>
              </a:tblGrid>
              <a:tr h="361627">
                <a:tc gridSpan="2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400">
                          <a:solidFill>
                            <a:schemeClr val="bg1"/>
                          </a:solidFill>
                          <a:latin typeface="Gotham" panose="02000504050000020004" pitchFamily="2" charset="0"/>
                        </a:rPr>
                        <a:t>RETIRADA</a:t>
                      </a:r>
                      <a:endParaRPr lang="pt-BR" sz="1600">
                        <a:solidFill>
                          <a:schemeClr val="bg1"/>
                        </a:solidFill>
                        <a:latin typeface="Gotham" panose="02000504050000020004" pitchFamily="2" charset="0"/>
                      </a:endParaRPr>
                    </a:p>
                  </a:txBody>
                  <a:tcPr anchor="ctr">
                    <a:solidFill>
                      <a:srgbClr val="040C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solidFill>
                      <a:srgbClr val="7539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169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i="0" u="none" strike="noStrike" noProof="0">
                          <a:solidFill>
                            <a:schemeClr val="bg1"/>
                          </a:solidFill>
                          <a:latin typeface="Gotham" panose="02000504050000020004" pitchFamily="2" charset="0"/>
                        </a:rPr>
                        <a:t>30/10</a:t>
                      </a:r>
                      <a:endParaRPr lang="pt-BR" sz="1400" b="1">
                        <a:solidFill>
                          <a:schemeClr val="bg1"/>
                        </a:solidFill>
                        <a:latin typeface="Gotham" panose="02000504050000020004" pitchFamily="2" charset="0"/>
                      </a:endParaRPr>
                    </a:p>
                  </a:txBody>
                  <a:tcPr anchor="ctr">
                    <a:solidFill>
                      <a:srgbClr val="7539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i="0" u="none" strike="noStrike" noProof="0">
                          <a:solidFill>
                            <a:schemeClr val="bg1"/>
                          </a:solidFill>
                          <a:latin typeface="Gotham" panose="02000504050000020004" pitchFamily="2" charset="0"/>
                        </a:rPr>
                        <a:t>19h00 às 21h00</a:t>
                      </a:r>
                    </a:p>
                  </a:txBody>
                  <a:tcPr anchor="ctr">
                    <a:solidFill>
                      <a:srgbClr val="7539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803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i="0" u="none" strike="noStrike" noProof="0">
                          <a:solidFill>
                            <a:schemeClr val="bg1"/>
                          </a:solidFill>
                          <a:latin typeface="Gotham" panose="02000504050000020004" pitchFamily="2" charset="0"/>
                        </a:rPr>
                        <a:t>31/10</a:t>
                      </a:r>
                      <a:endParaRPr lang="pt-BR" sz="1400" b="1">
                        <a:solidFill>
                          <a:schemeClr val="bg1"/>
                        </a:solidFill>
                        <a:latin typeface="Gotham" panose="02000504050000020004" pitchFamily="2" charset="0"/>
                      </a:endParaRPr>
                    </a:p>
                  </a:txBody>
                  <a:tcPr anchor="ctr">
                    <a:solidFill>
                      <a:srgbClr val="7539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1" i="0" u="none" strike="noStrike" noProof="0">
                          <a:solidFill>
                            <a:schemeClr val="bg1"/>
                          </a:solidFill>
                          <a:latin typeface="Gotham" panose="02000504050000020004" pitchFamily="2" charset="0"/>
                        </a:rPr>
                        <a:t>09h00 às 12h00</a:t>
                      </a:r>
                      <a:endParaRPr lang="pt-BR" sz="1400" b="1">
                        <a:solidFill>
                          <a:schemeClr val="bg1"/>
                        </a:solidFill>
                        <a:latin typeface="Gotham" panose="02000504050000020004" pitchFamily="2" charset="0"/>
                      </a:endParaRPr>
                    </a:p>
                  </a:txBody>
                  <a:tcPr anchor="ctr">
                    <a:solidFill>
                      <a:srgbClr val="7539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020065"/>
                  </a:ext>
                </a:extLst>
              </a:tr>
            </a:tbl>
          </a:graphicData>
        </a:graphic>
      </p:graphicFrame>
      <p:pic>
        <p:nvPicPr>
          <p:cNvPr id="24" name="Imagem 23" descr="Pessoas na rua em frente a carro&#10;&#10;O conteúdo gerado por IA pode estar incorreto.">
            <a:extLst>
              <a:ext uri="{FF2B5EF4-FFF2-40B4-BE49-F238E27FC236}">
                <a16:creationId xmlns:a16="http://schemas.microsoft.com/office/drawing/2014/main" id="{1F7AF00E-0A07-6176-31FD-7D07C20CF2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878" r="2922" b="11765"/>
          <a:stretch>
            <a:fillRect/>
          </a:stretch>
        </p:blipFill>
        <p:spPr>
          <a:xfrm>
            <a:off x="-12749" y="3644943"/>
            <a:ext cx="4995713" cy="3215298"/>
          </a:xfrm>
          <a:prstGeom prst="round1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00670D2C-6343-8E2B-7C26-0A8C4CA85C81}"/>
              </a:ext>
            </a:extLst>
          </p:cNvPr>
          <p:cNvSpPr/>
          <p:nvPr/>
        </p:nvSpPr>
        <p:spPr>
          <a:xfrm>
            <a:off x="5229355" y="2760057"/>
            <a:ext cx="4963826" cy="550271"/>
          </a:xfrm>
          <a:prstGeom prst="roundRect">
            <a:avLst/>
          </a:prstGeom>
          <a:solidFill>
            <a:srgbClr val="040C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5">
            <a:extLst>
              <a:ext uri="{FF2B5EF4-FFF2-40B4-BE49-F238E27FC236}">
                <a16:creationId xmlns:a16="http://schemas.microsoft.com/office/drawing/2014/main" id="{6A60F744-37B1-341E-CBD9-7FA16CBDE659}"/>
              </a:ext>
            </a:extLst>
          </p:cNvPr>
          <p:cNvSpPr txBox="1"/>
          <p:nvPr/>
        </p:nvSpPr>
        <p:spPr>
          <a:xfrm>
            <a:off x="5229355" y="2813997"/>
            <a:ext cx="5027952" cy="4526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</a:pPr>
            <a:r>
              <a:rPr lang="pt-BR" sz="2400">
                <a:solidFill>
                  <a:srgbClr val="FFFFFF"/>
                </a:solidFill>
                <a:latin typeface="Impact"/>
              </a:rPr>
              <a:t>CRONOGRAMA DE ENTREGA E RETIRADA </a:t>
            </a:r>
          </a:p>
        </p:txBody>
      </p:sp>
    </p:spTree>
    <p:extLst>
      <p:ext uri="{BB962C8B-B14F-4D97-AF65-F5344CB8AC3E}">
        <p14:creationId xmlns:p14="http://schemas.microsoft.com/office/powerpoint/2010/main" val="42839918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C5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775219-115C-A0E0-515C-04A40FB88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Único Canto Arredondado 2">
            <a:extLst>
              <a:ext uri="{FF2B5EF4-FFF2-40B4-BE49-F238E27FC236}">
                <a16:creationId xmlns:a16="http://schemas.microsoft.com/office/drawing/2014/main" id="{BA9C0F59-30BC-C2F7-C81B-14E5C8E278A1}"/>
              </a:ext>
            </a:extLst>
          </p:cNvPr>
          <p:cNvSpPr/>
          <p:nvPr/>
        </p:nvSpPr>
        <p:spPr>
          <a:xfrm rot="16200000">
            <a:off x="4956227" y="-435891"/>
            <a:ext cx="6857999" cy="7703947"/>
          </a:xfrm>
          <a:prstGeom prst="round1Rect">
            <a:avLst/>
          </a:prstGeom>
          <a:solidFill>
            <a:srgbClr val="7538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DBDBDB"/>
              </a:solidFill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C85287F7-EFA6-64C4-7AFB-F021F66C6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33" y="509830"/>
            <a:ext cx="1759381" cy="368731"/>
          </a:xfrm>
          <a:prstGeom prst="rect">
            <a:avLst/>
          </a:prstGeom>
        </p:spPr>
      </p:pic>
      <p:sp>
        <p:nvSpPr>
          <p:cNvPr id="4" name="CaixaDeTexto 4">
            <a:extLst>
              <a:ext uri="{FF2B5EF4-FFF2-40B4-BE49-F238E27FC236}">
                <a16:creationId xmlns:a16="http://schemas.microsoft.com/office/drawing/2014/main" id="{29ED73CF-7F6F-D692-B429-DB1B7338926D}"/>
              </a:ext>
            </a:extLst>
          </p:cNvPr>
          <p:cNvSpPr txBox="1"/>
          <p:nvPr/>
        </p:nvSpPr>
        <p:spPr>
          <a:xfrm>
            <a:off x="577500" y="2920926"/>
            <a:ext cx="3812194" cy="218521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>
                <a:solidFill>
                  <a:srgbClr val="FFFF00"/>
                </a:solidFill>
                <a:latin typeface="Impact"/>
                <a:ea typeface="+mj-ea"/>
                <a:cs typeface="+mj-cs"/>
              </a:rPr>
              <a:t>INFORMAÇÕES</a:t>
            </a:r>
          </a:p>
          <a:p>
            <a:r>
              <a:rPr lang="pt-BR" sz="4000">
                <a:solidFill>
                  <a:srgbClr val="FFFF00"/>
                </a:solidFill>
                <a:latin typeface="Impact"/>
                <a:ea typeface="+mj-ea"/>
                <a:cs typeface="+mj-cs"/>
              </a:rPr>
              <a:t>OPERACIONAIS</a:t>
            </a:r>
          </a:p>
          <a:p>
            <a:endParaRPr lang="pt-BR" sz="5600" b="1">
              <a:latin typeface="+mj-lt"/>
              <a:ea typeface="+mj-ea"/>
              <a:cs typeface="+mj-cs"/>
            </a:endParaRPr>
          </a:p>
        </p:txBody>
      </p:sp>
      <p:pic>
        <p:nvPicPr>
          <p:cNvPr id="17" name="Imagem 16" descr="Ícone&#10;&#10;O conteúdo gerado por IA pode estar incorreto.">
            <a:extLst>
              <a:ext uri="{FF2B5EF4-FFF2-40B4-BE49-F238E27FC236}">
                <a16:creationId xmlns:a16="http://schemas.microsoft.com/office/drawing/2014/main" id="{9B052493-E3C0-2970-5572-0E86D1394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13575" y="303509"/>
            <a:ext cx="774916" cy="781373"/>
          </a:xfrm>
          <a:prstGeom prst="rect">
            <a:avLst/>
          </a:prstGeom>
        </p:spPr>
      </p:pic>
      <p:sp>
        <p:nvSpPr>
          <p:cNvPr id="6" name="CaixaDeTexto 4">
            <a:extLst>
              <a:ext uri="{FF2B5EF4-FFF2-40B4-BE49-F238E27FC236}">
                <a16:creationId xmlns:a16="http://schemas.microsoft.com/office/drawing/2014/main" id="{A303DF99-F4CA-2AF2-5AE3-6F788ACD365A}"/>
              </a:ext>
            </a:extLst>
          </p:cNvPr>
          <p:cNvSpPr txBox="1"/>
          <p:nvPr/>
        </p:nvSpPr>
        <p:spPr>
          <a:xfrm>
            <a:off x="5153726" y="1223405"/>
            <a:ext cx="5636194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5400" b="1">
                <a:solidFill>
                  <a:schemeClr val="bg1"/>
                </a:solidFill>
                <a:latin typeface="Impact"/>
                <a:ea typeface="+mj-ea"/>
                <a:cs typeface="+mj-cs"/>
              </a:rPr>
              <a:t>REALIZAÇÃO</a:t>
            </a:r>
            <a:endParaRPr lang="pt-BR">
              <a:ea typeface="+mj-ea"/>
              <a:cs typeface="+mj-cs"/>
            </a:endParaRPr>
          </a:p>
        </p:txBody>
      </p:sp>
      <p:sp>
        <p:nvSpPr>
          <p:cNvPr id="9" name="Google Shape;186;gfb20ab42bc_14_341">
            <a:extLst>
              <a:ext uri="{FF2B5EF4-FFF2-40B4-BE49-F238E27FC236}">
                <a16:creationId xmlns:a16="http://schemas.microsoft.com/office/drawing/2014/main" id="{FEE8B04D-636A-F378-B89C-276CDD08E6D6}"/>
              </a:ext>
            </a:extLst>
          </p:cNvPr>
          <p:cNvSpPr txBox="1"/>
          <p:nvPr/>
        </p:nvSpPr>
        <p:spPr>
          <a:xfrm>
            <a:off x="5152178" y="2243838"/>
            <a:ext cx="6462322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ts val="2500"/>
            </a:pPr>
            <a:r>
              <a:rPr lang="pt-BR" sz="1400">
                <a:solidFill>
                  <a:schemeClr val="bg1"/>
                </a:solidFill>
                <a:latin typeface="Gotham" panose="02000504050000020004" pitchFamily="2" charset="0"/>
                <a:ea typeface="Roboto"/>
                <a:cs typeface="Roboto"/>
              </a:rPr>
              <a:t>Durante o período de realização do evento, atenderemos todos</a:t>
            </a:r>
            <a:endParaRPr lang="pt-BR" sz="1400">
              <a:solidFill>
                <a:schemeClr val="bg1"/>
              </a:solidFill>
              <a:latin typeface="Gotham" panose="02000504050000020004" pitchFamily="2" charset="0"/>
            </a:endParaRPr>
          </a:p>
          <a:p>
            <a:pPr>
              <a:buSzPts val="2500"/>
            </a:pPr>
            <a:r>
              <a:rPr lang="pt-BR" sz="1400">
                <a:solidFill>
                  <a:schemeClr val="bg1"/>
                </a:solidFill>
                <a:latin typeface="Gotham" panose="02000504050000020004" pitchFamily="2" charset="0"/>
                <a:ea typeface="Roboto"/>
                <a:cs typeface="Roboto"/>
              </a:rPr>
              <a:t>os expositores no </a:t>
            </a:r>
            <a:r>
              <a:rPr lang="pt-BR" sz="1400" b="1">
                <a:solidFill>
                  <a:schemeClr val="bg1"/>
                </a:solidFill>
                <a:latin typeface="Gotham" panose="02000504050000020004" pitchFamily="2" charset="0"/>
                <a:ea typeface="Roboto"/>
                <a:cs typeface="Roboto"/>
              </a:rPr>
              <a:t>Centro de Atendimento ao Expositor (CAEX), </a:t>
            </a:r>
            <a:r>
              <a:rPr lang="pt-BR" sz="1400">
                <a:solidFill>
                  <a:schemeClr val="bg1"/>
                </a:solidFill>
                <a:latin typeface="Gotham" panose="02000504050000020004" pitchFamily="2" charset="0"/>
                <a:ea typeface="Roboto"/>
                <a:cs typeface="Roboto"/>
              </a:rPr>
              <a:t>localizado na entrada da feira, ao lado do credenciamento.</a:t>
            </a:r>
            <a:br>
              <a:rPr lang="pt-BR" sz="1400">
                <a:latin typeface="Gotham" panose="02000504050000020004" pitchFamily="2" charset="0"/>
              </a:rPr>
            </a:br>
            <a:br>
              <a:rPr lang="pt-BR" sz="1400">
                <a:latin typeface="Gotham" panose="02000504050000020004" pitchFamily="2" charset="0"/>
              </a:rPr>
            </a:br>
            <a:r>
              <a:rPr lang="pt-BR" sz="1400">
                <a:solidFill>
                  <a:schemeClr val="bg1"/>
                </a:solidFill>
                <a:latin typeface="Gotham" panose="02000504050000020004" pitchFamily="2" charset="0"/>
                <a:ea typeface="Roboto"/>
                <a:cs typeface="Roboto"/>
              </a:rPr>
              <a:t>Durante o período de realização, a entrada de materiais e manutenção dos estandes deverão ser feitas das 08h às 09h e das 19h às 20h, não sendo permitido o acesso de expositores, prestadores de serviços ou terceiros fora desse período. </a:t>
            </a:r>
            <a:r>
              <a:rPr lang="pt-BR" sz="1400" b="1">
                <a:solidFill>
                  <a:schemeClr val="bg1"/>
                </a:solidFill>
                <a:latin typeface="Gotham" panose="02000504050000020004" pitchFamily="2" charset="0"/>
                <a:ea typeface="Roboto"/>
                <a:cs typeface="Roboto"/>
              </a:rPr>
              <a:t>Um responsável deverá estar presente para entregas e coletas.</a:t>
            </a:r>
            <a:endParaRPr lang="pt-BR" sz="1400">
              <a:solidFill>
                <a:schemeClr val="bg1"/>
              </a:solidFill>
              <a:latin typeface="Gotham" panose="02000504050000020004" pitchFamily="2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lang="pt-BR" sz="1400" b="1">
              <a:solidFill>
                <a:schemeClr val="bg1"/>
              </a:solidFill>
              <a:latin typeface="Gotham" panose="02000504050000020004" pitchFamily="2" charset="0"/>
              <a:ea typeface="Roboto"/>
              <a:cs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pt-BR" sz="1400" b="1">
                <a:solidFill>
                  <a:schemeClr val="bg1"/>
                </a:solidFill>
                <a:latin typeface="Gotham" panose="02000504050000020004" pitchFamily="2" charset="0"/>
                <a:ea typeface="Roboto"/>
                <a:cs typeface="Roboto"/>
              </a:rPr>
              <a:t>O credenciamento acontecerá das 09h00 às 18h00, após esse horário não será mais permitida a entrada de visitantes. </a:t>
            </a:r>
            <a:br>
              <a:rPr lang="pt-BR" sz="1400" b="1">
                <a:latin typeface="Gotham" panose="02000504050000020004" pitchFamily="2" charset="0"/>
              </a:rPr>
            </a:br>
            <a:br>
              <a:rPr lang="pt-BR" sz="1400" b="1">
                <a:latin typeface="Gotham" panose="02000504050000020004" pitchFamily="2" charset="0"/>
              </a:rPr>
            </a:br>
            <a:r>
              <a:rPr lang="pt-BR" sz="1400" b="1">
                <a:solidFill>
                  <a:schemeClr val="bg1"/>
                </a:solidFill>
                <a:latin typeface="Gotham" panose="02000504050000020004" pitchFamily="2" charset="0"/>
                <a:ea typeface="Roboto"/>
                <a:cs typeface="Roboto"/>
              </a:rPr>
              <a:t>O consumo de bebidas alcoólicas nos estandes será permitido apenas após o encerramento das atividades na plenária, das 18h00 às 19h00.</a:t>
            </a:r>
          </a:p>
        </p:txBody>
      </p:sp>
    </p:spTree>
    <p:extLst>
      <p:ext uri="{BB962C8B-B14F-4D97-AF65-F5344CB8AC3E}">
        <p14:creationId xmlns:p14="http://schemas.microsoft.com/office/powerpoint/2010/main" val="106167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C5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437C63-ECB7-B685-9829-98448DAD3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Único Canto Arredondado 2">
            <a:extLst>
              <a:ext uri="{FF2B5EF4-FFF2-40B4-BE49-F238E27FC236}">
                <a16:creationId xmlns:a16="http://schemas.microsoft.com/office/drawing/2014/main" id="{ECB52EF9-62A2-674F-01FA-73FA11143167}"/>
              </a:ext>
            </a:extLst>
          </p:cNvPr>
          <p:cNvSpPr/>
          <p:nvPr/>
        </p:nvSpPr>
        <p:spPr>
          <a:xfrm rot="16200000">
            <a:off x="4956227" y="-435891"/>
            <a:ext cx="6857999" cy="7703947"/>
          </a:xfrm>
          <a:prstGeom prst="round1Rect">
            <a:avLst/>
          </a:prstGeom>
          <a:solidFill>
            <a:srgbClr val="7538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DBDBDB"/>
              </a:solidFill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AC8B45F5-E158-1E66-4952-A781B3C24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33" y="509830"/>
            <a:ext cx="1759381" cy="368731"/>
          </a:xfrm>
          <a:prstGeom prst="rect">
            <a:avLst/>
          </a:prstGeom>
        </p:spPr>
      </p:pic>
      <p:sp>
        <p:nvSpPr>
          <p:cNvPr id="4" name="CaixaDeTexto 4">
            <a:extLst>
              <a:ext uri="{FF2B5EF4-FFF2-40B4-BE49-F238E27FC236}">
                <a16:creationId xmlns:a16="http://schemas.microsoft.com/office/drawing/2014/main" id="{73D593F7-77AB-762E-1BDC-603EFFE6174A}"/>
              </a:ext>
            </a:extLst>
          </p:cNvPr>
          <p:cNvSpPr txBox="1"/>
          <p:nvPr/>
        </p:nvSpPr>
        <p:spPr>
          <a:xfrm>
            <a:off x="577500" y="2891319"/>
            <a:ext cx="3812194" cy="218521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>
                <a:solidFill>
                  <a:srgbClr val="FFFF00"/>
                </a:solidFill>
                <a:latin typeface="Impact"/>
                <a:ea typeface="+mj-ea"/>
                <a:cs typeface="+mj-cs"/>
              </a:rPr>
              <a:t>INFORMAÇÕES</a:t>
            </a:r>
          </a:p>
          <a:p>
            <a:r>
              <a:rPr lang="pt-BR" sz="4000">
                <a:solidFill>
                  <a:srgbClr val="FFFF00"/>
                </a:solidFill>
                <a:latin typeface="Impact"/>
                <a:ea typeface="+mj-ea"/>
                <a:cs typeface="+mj-cs"/>
              </a:rPr>
              <a:t>OPERACIONAIS</a:t>
            </a:r>
          </a:p>
          <a:p>
            <a:endParaRPr lang="pt-BR" sz="5600" b="1">
              <a:latin typeface="+mj-lt"/>
              <a:ea typeface="+mj-ea"/>
              <a:cs typeface="+mj-cs"/>
            </a:endParaRPr>
          </a:p>
        </p:txBody>
      </p:sp>
      <p:pic>
        <p:nvPicPr>
          <p:cNvPr id="17" name="Imagem 16" descr="Ícone&#10;&#10;O conteúdo gerado por IA pode estar incorreto.">
            <a:extLst>
              <a:ext uri="{FF2B5EF4-FFF2-40B4-BE49-F238E27FC236}">
                <a16:creationId xmlns:a16="http://schemas.microsoft.com/office/drawing/2014/main" id="{07BC7693-C807-218F-647B-59A55CC6A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13575" y="303509"/>
            <a:ext cx="774916" cy="781373"/>
          </a:xfrm>
          <a:prstGeom prst="rect">
            <a:avLst/>
          </a:prstGeom>
        </p:spPr>
      </p:pic>
      <p:sp>
        <p:nvSpPr>
          <p:cNvPr id="5" name="CaixaDeTexto 5">
            <a:extLst>
              <a:ext uri="{FF2B5EF4-FFF2-40B4-BE49-F238E27FC236}">
                <a16:creationId xmlns:a16="http://schemas.microsoft.com/office/drawing/2014/main" id="{7662AB06-BCAF-41E9-3F88-08C1E02C2583}"/>
              </a:ext>
            </a:extLst>
          </p:cNvPr>
          <p:cNvSpPr txBox="1"/>
          <p:nvPr/>
        </p:nvSpPr>
        <p:spPr>
          <a:xfrm>
            <a:off x="5217152" y="2540829"/>
            <a:ext cx="5778613" cy="2914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7000"/>
              </a:lnSpc>
            </a:pPr>
            <a:r>
              <a:rPr lang="pt-BR" sz="1600">
                <a:solidFill>
                  <a:schemeClr val="bg1"/>
                </a:solidFill>
                <a:latin typeface="Gotham" panose="02000504050000020004" pitchFamily="2" charset="0"/>
                <a:ea typeface="Calibri"/>
              </a:rPr>
              <a:t>Os expositores e respectivos fornecedores deverão </a:t>
            </a:r>
            <a:r>
              <a:rPr lang="pt-BR" sz="1600" b="1">
                <a:solidFill>
                  <a:schemeClr val="bg1"/>
                </a:solidFill>
                <a:latin typeface="Gotham" panose="02000504050000020004" pitchFamily="2" charset="0"/>
                <a:ea typeface="Calibri"/>
              </a:rPr>
              <a:t>retirar todo o material de suas áreas até às 21h do dia 30/10</a:t>
            </a:r>
            <a:r>
              <a:rPr lang="pt-BR" sz="1600">
                <a:solidFill>
                  <a:schemeClr val="bg1"/>
                </a:solidFill>
                <a:latin typeface="Gotham" panose="02000504050000020004" pitchFamily="2" charset="0"/>
                <a:ea typeface="Calibri"/>
              </a:rPr>
              <a:t>, pois a desmontagem de toda a infraestrutura iniciará imediatamente a partir desse horário. </a:t>
            </a:r>
          </a:p>
          <a:p>
            <a:pPr lvl="0">
              <a:lnSpc>
                <a:spcPct val="107000"/>
              </a:lnSpc>
            </a:pPr>
            <a:endParaRPr lang="pt-BR">
              <a:solidFill>
                <a:schemeClr val="bg1"/>
              </a:solidFill>
              <a:latin typeface="Roboto"/>
              <a:ea typeface="Roboto"/>
              <a:cs typeface="Roboto"/>
            </a:endParaRPr>
          </a:p>
          <a:p>
            <a:pPr>
              <a:lnSpc>
                <a:spcPct val="107000"/>
              </a:lnSpc>
            </a:pPr>
            <a:r>
              <a:rPr lang="pt-BR" sz="2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 A Organização não </a:t>
            </a:r>
          </a:p>
          <a:p>
            <a:pPr>
              <a:lnSpc>
                <a:spcPct val="107000"/>
              </a:lnSpc>
            </a:pPr>
            <a:r>
              <a:rPr lang="pt-BR" sz="2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se responsabiliza por nenhum </a:t>
            </a:r>
            <a:endParaRPr lang="pt-BR" sz="2400" b="1" kern="100">
              <a:solidFill>
                <a:schemeClr val="bg1"/>
              </a:solidFill>
              <a:latin typeface="Roboto"/>
              <a:ea typeface="Roboto"/>
              <a:cs typeface="Roboto"/>
            </a:endParaRPr>
          </a:p>
          <a:p>
            <a:pPr>
              <a:lnSpc>
                <a:spcPct val="107000"/>
              </a:lnSpc>
            </a:pPr>
            <a:r>
              <a:rPr lang="pt-BR" sz="2400" b="1">
                <a:solidFill>
                  <a:schemeClr val="bg1"/>
                </a:solidFill>
                <a:latin typeface="Roboto"/>
                <a:ea typeface="Roboto"/>
                <a:cs typeface="Roboto"/>
              </a:rPr>
              <a:t>item deixado nos estandes.</a:t>
            </a:r>
            <a:endParaRPr lang="pt-BR" sz="2400" b="1" kern="100">
              <a:solidFill>
                <a:schemeClr val="bg1"/>
              </a:solidFill>
              <a:latin typeface="Roboto"/>
              <a:ea typeface="Roboto"/>
              <a:cs typeface="Roboto"/>
            </a:endParaRPr>
          </a:p>
          <a:p>
            <a:pPr lvl="0">
              <a:lnSpc>
                <a:spcPct val="107000"/>
              </a:lnSpc>
            </a:pPr>
            <a:endParaRPr lang="pt-BR">
              <a:solidFill>
                <a:srgbClr val="9E00BB"/>
              </a:solidFill>
            </a:endParaRPr>
          </a:p>
        </p:txBody>
      </p:sp>
      <p:sp>
        <p:nvSpPr>
          <p:cNvPr id="6" name="CaixaDeTexto 4">
            <a:extLst>
              <a:ext uri="{FF2B5EF4-FFF2-40B4-BE49-F238E27FC236}">
                <a16:creationId xmlns:a16="http://schemas.microsoft.com/office/drawing/2014/main" id="{9D0E830C-5D7B-8017-3BA6-9AAACDAC8CB2}"/>
              </a:ext>
            </a:extLst>
          </p:cNvPr>
          <p:cNvSpPr txBox="1"/>
          <p:nvPr/>
        </p:nvSpPr>
        <p:spPr>
          <a:xfrm>
            <a:off x="5216013" y="1627682"/>
            <a:ext cx="5636194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5400">
                <a:solidFill>
                  <a:schemeClr val="bg1"/>
                </a:solidFill>
                <a:latin typeface="Impact"/>
                <a:ea typeface="+mj-ea"/>
                <a:cs typeface="+mj-cs"/>
              </a:rPr>
              <a:t>DESMONTAGEM</a:t>
            </a:r>
            <a:endParaRPr lang="pt-BR" sz="5400">
              <a:solidFill>
                <a:schemeClr val="bg1"/>
              </a:solidFill>
              <a:ea typeface="+mj-ea"/>
              <a:cs typeface="+mj-cs"/>
            </a:endParaRPr>
          </a:p>
        </p:txBody>
      </p:sp>
      <p:pic>
        <p:nvPicPr>
          <p:cNvPr id="7" name="Imagem 6" descr="Ícone&#10;&#10;O conteúdo gerado por IA pode estar incorreto.">
            <a:extLst>
              <a:ext uri="{FF2B5EF4-FFF2-40B4-BE49-F238E27FC236}">
                <a16:creationId xmlns:a16="http://schemas.microsoft.com/office/drawing/2014/main" id="{A577EB50-8A23-4123-056E-613F3AD175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20123" y="4019763"/>
            <a:ext cx="189052" cy="18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595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39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AE4E65-D13B-6632-BB0C-9570F747B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m 32" descr="Pessoas em pé em frente a loja&#10;&#10;O conteúdo gerado por IA pode estar incorreto.">
            <a:extLst>
              <a:ext uri="{FF2B5EF4-FFF2-40B4-BE49-F238E27FC236}">
                <a16:creationId xmlns:a16="http://schemas.microsoft.com/office/drawing/2014/main" id="{B52FD5A0-5CAA-8C9B-845D-1F23B42CC6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356" t="216" r="5160" b="-216"/>
          <a:stretch>
            <a:fillRect/>
          </a:stretch>
        </p:blipFill>
        <p:spPr>
          <a:xfrm>
            <a:off x="0" y="0"/>
            <a:ext cx="3862596" cy="6858007"/>
          </a:xfrm>
          <a:prstGeom prst="round1Rect">
            <a:avLst/>
          </a:prstGeom>
        </p:spPr>
      </p:pic>
      <p:sp>
        <p:nvSpPr>
          <p:cNvPr id="3" name="Retângulo: Único Canto Arredondado 2">
            <a:extLst>
              <a:ext uri="{FF2B5EF4-FFF2-40B4-BE49-F238E27FC236}">
                <a16:creationId xmlns:a16="http://schemas.microsoft.com/office/drawing/2014/main" id="{D79B36A7-2D43-E0FF-E346-B38499624279}"/>
              </a:ext>
            </a:extLst>
          </p:cNvPr>
          <p:cNvSpPr/>
          <p:nvPr/>
        </p:nvSpPr>
        <p:spPr>
          <a:xfrm rot="5400000">
            <a:off x="6238886" y="-1865514"/>
            <a:ext cx="2584777" cy="8774218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DBDBDB"/>
              </a:solidFill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4744F183-E7DB-AE97-1D38-D3D123727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733" y="509830"/>
            <a:ext cx="1759381" cy="36873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4E514259-E72E-7587-62A8-B106AD50CEB7}"/>
              </a:ext>
            </a:extLst>
          </p:cNvPr>
          <p:cNvSpPr/>
          <p:nvPr/>
        </p:nvSpPr>
        <p:spPr>
          <a:xfrm>
            <a:off x="3141158" y="1217316"/>
            <a:ext cx="8786359" cy="1308244"/>
          </a:xfrm>
          <a:prstGeom prst="rect">
            <a:avLst/>
          </a:prstGeom>
          <a:solidFill>
            <a:srgbClr val="040C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5117759-9C50-5DC1-5CCD-E300FFE04EB1}"/>
              </a:ext>
            </a:extLst>
          </p:cNvPr>
          <p:cNvSpPr txBox="1"/>
          <p:nvPr/>
        </p:nvSpPr>
        <p:spPr>
          <a:xfrm>
            <a:off x="3347810" y="1585773"/>
            <a:ext cx="728596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600" b="1">
                <a:solidFill>
                  <a:srgbClr val="FFFF00"/>
                </a:solidFill>
                <a:latin typeface="Impact"/>
                <a:ea typeface="+mj-ea"/>
                <a:cs typeface="+mj-cs"/>
              </a:rPr>
              <a:t>RELACIONAMENTO COM EXPOSITORES</a:t>
            </a:r>
            <a:endParaRPr lang="pt-BR">
              <a:ea typeface="+mj-ea"/>
              <a:cs typeface="+mj-cs"/>
            </a:endParaRPr>
          </a:p>
        </p:txBody>
      </p:sp>
      <p:pic>
        <p:nvPicPr>
          <p:cNvPr id="13" name="Imagem 12" descr="Ícone&#10;&#10;O conteúdo gerado por IA pode estar incorreto.">
            <a:extLst>
              <a:ext uri="{FF2B5EF4-FFF2-40B4-BE49-F238E27FC236}">
                <a16:creationId xmlns:a16="http://schemas.microsoft.com/office/drawing/2014/main" id="{8B273631-1467-794A-896B-046135BFB3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5262" y="1461182"/>
            <a:ext cx="781050" cy="781050"/>
          </a:xfrm>
          <a:prstGeom prst="rect">
            <a:avLst/>
          </a:prstGeom>
        </p:spPr>
      </p:pic>
      <p:sp>
        <p:nvSpPr>
          <p:cNvPr id="27" name="Retângulo: Único Canto Arredondado 26">
            <a:extLst>
              <a:ext uri="{FF2B5EF4-FFF2-40B4-BE49-F238E27FC236}">
                <a16:creationId xmlns:a16="http://schemas.microsoft.com/office/drawing/2014/main" id="{A3078BD9-07B3-AF00-8AC1-B55421520DA0}"/>
              </a:ext>
            </a:extLst>
          </p:cNvPr>
          <p:cNvSpPr/>
          <p:nvPr/>
        </p:nvSpPr>
        <p:spPr>
          <a:xfrm rot="5400000">
            <a:off x="6216692" y="893963"/>
            <a:ext cx="2584777" cy="8774218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DBDBDB"/>
              </a:solidFill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8015064E-17A9-0619-D449-BD3D48478D6E}"/>
              </a:ext>
            </a:extLst>
          </p:cNvPr>
          <p:cNvSpPr/>
          <p:nvPr/>
        </p:nvSpPr>
        <p:spPr>
          <a:xfrm>
            <a:off x="3118964" y="3976792"/>
            <a:ext cx="8786359" cy="1308244"/>
          </a:xfrm>
          <a:prstGeom prst="rect">
            <a:avLst/>
          </a:prstGeom>
          <a:solidFill>
            <a:srgbClr val="040C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4495ED3C-8399-EE3D-D61E-9BEC23E47B06}"/>
              </a:ext>
            </a:extLst>
          </p:cNvPr>
          <p:cNvSpPr txBox="1"/>
          <p:nvPr/>
        </p:nvSpPr>
        <p:spPr>
          <a:xfrm>
            <a:off x="3325616" y="4345249"/>
            <a:ext cx="7285960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600" b="1">
                <a:solidFill>
                  <a:srgbClr val="FFFF00"/>
                </a:solidFill>
                <a:latin typeface="Impact"/>
                <a:ea typeface="+mj-ea"/>
                <a:cs typeface="+mj-cs"/>
              </a:rPr>
              <a:t>STANDS E CUSTOMIZAÇÕES</a:t>
            </a:r>
            <a:endParaRPr lang="pt-BR">
              <a:ea typeface="+mj-ea"/>
              <a:cs typeface="+mj-cs"/>
            </a:endParaRPr>
          </a:p>
        </p:txBody>
      </p:sp>
      <p:pic>
        <p:nvPicPr>
          <p:cNvPr id="30" name="Imagem 29" descr="Ícone&#10;&#10;O conteúdo gerado por IA pode estar incorreto.">
            <a:extLst>
              <a:ext uri="{FF2B5EF4-FFF2-40B4-BE49-F238E27FC236}">
                <a16:creationId xmlns:a16="http://schemas.microsoft.com/office/drawing/2014/main" id="{5CE253B6-3E80-8DF6-DA93-9762FB019A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83068" y="4220658"/>
            <a:ext cx="781050" cy="78105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8E8A03D-0916-4BE7-D574-5EE81F9AB720}"/>
              </a:ext>
            </a:extLst>
          </p:cNvPr>
          <p:cNvSpPr txBox="1"/>
          <p:nvPr/>
        </p:nvSpPr>
        <p:spPr>
          <a:xfrm>
            <a:off x="3469749" y="2633762"/>
            <a:ext cx="4000259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None/>
            </a:pPr>
            <a:r>
              <a:rPr lang="pt-BR" sz="2000" b="1">
                <a:latin typeface="Gotham" panose="02000504050000020004" pitchFamily="2" charset="0"/>
              </a:rPr>
              <a:t>Érika Coleta</a:t>
            </a:r>
            <a:endParaRPr lang="pt-BR" b="1">
              <a:solidFill>
                <a:srgbClr val="9E00BB"/>
              </a:solidFill>
              <a:latin typeface="Gotham" panose="02000504050000020004" pitchFamily="2" charset="0"/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9A53295D-E8C8-7C3E-E142-91DD104EB199}"/>
              </a:ext>
            </a:extLst>
          </p:cNvPr>
          <p:cNvGrpSpPr/>
          <p:nvPr/>
        </p:nvGrpSpPr>
        <p:grpSpPr>
          <a:xfrm>
            <a:off x="3513293" y="3116917"/>
            <a:ext cx="4691742" cy="505960"/>
            <a:chOff x="5540830" y="4450830"/>
            <a:chExt cx="4691742" cy="505960"/>
          </a:xfrm>
        </p:grpSpPr>
        <p:sp>
          <p:nvSpPr>
            <p:cNvPr id="8" name="Retângulo: Cantos Arredondados 7">
              <a:extLst>
                <a:ext uri="{FF2B5EF4-FFF2-40B4-BE49-F238E27FC236}">
                  <a16:creationId xmlns:a16="http://schemas.microsoft.com/office/drawing/2014/main" id="{786848B3-57AA-D7FF-242B-A6F5E98F57AD}"/>
                </a:ext>
              </a:extLst>
            </p:cNvPr>
            <p:cNvSpPr/>
            <p:nvPr/>
          </p:nvSpPr>
          <p:spPr>
            <a:xfrm>
              <a:off x="5540830" y="4450830"/>
              <a:ext cx="4691742" cy="505960"/>
            </a:xfrm>
            <a:prstGeom prst="roundRect">
              <a:avLst/>
            </a:prstGeom>
            <a:solidFill>
              <a:srgbClr val="7539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82C9EB85-9B26-92E0-FD10-8947CAC4F807}"/>
                </a:ext>
              </a:extLst>
            </p:cNvPr>
            <p:cNvSpPr txBox="1"/>
            <p:nvPr/>
          </p:nvSpPr>
          <p:spPr>
            <a:xfrm>
              <a:off x="6073885" y="4507797"/>
              <a:ext cx="29610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u="sng">
                  <a:solidFill>
                    <a:schemeClr val="bg1"/>
                  </a:solidFill>
                  <a:latin typeface="Gotham" panose="02000504050000020004" pitchFamily="2" charset="0"/>
                </a:rPr>
                <a:t>comercial@hiria.com.br</a:t>
              </a:r>
              <a:endParaRPr lang="pt-BR" b="1">
                <a:solidFill>
                  <a:schemeClr val="bg1"/>
                </a:solidFill>
                <a:latin typeface="Gotham" panose="02000504050000020004" pitchFamily="2" charset="0"/>
              </a:endParaRPr>
            </a:p>
          </p:txBody>
        </p:sp>
        <p:pic>
          <p:nvPicPr>
            <p:cNvPr id="11" name="Gráfico 10" descr="E-mail com preenchimento sólido">
              <a:extLst>
                <a:ext uri="{FF2B5EF4-FFF2-40B4-BE49-F238E27FC236}">
                  <a16:creationId xmlns:a16="http://schemas.microsoft.com/office/drawing/2014/main" id="{4749BBE4-FD4B-7038-BAA7-32FC42D09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715000" y="4518683"/>
              <a:ext cx="348478" cy="348478"/>
            </a:xfrm>
            <a:prstGeom prst="rect">
              <a:avLst/>
            </a:prstGeom>
          </p:spPr>
        </p:pic>
      </p:grp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D6F80056-1958-DEC2-00F0-E054B15D13AE}"/>
              </a:ext>
            </a:extLst>
          </p:cNvPr>
          <p:cNvSpPr txBox="1"/>
          <p:nvPr/>
        </p:nvSpPr>
        <p:spPr>
          <a:xfrm>
            <a:off x="3347810" y="5406708"/>
            <a:ext cx="4000259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None/>
            </a:pPr>
            <a:r>
              <a:rPr lang="pt-BR" sz="2000" b="1">
                <a:latin typeface="Gotham" panose="02000504050000020004" pitchFamily="2" charset="0"/>
              </a:rPr>
              <a:t>Débora Rosa</a:t>
            </a:r>
            <a:endParaRPr lang="pt-BR" b="1">
              <a:solidFill>
                <a:srgbClr val="9E00BB"/>
              </a:solidFill>
              <a:latin typeface="Gotham" panose="02000504050000020004" pitchFamily="2" charset="0"/>
            </a:endParaRP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FCDB34B6-FBF9-180E-84E5-E282B5E9F92E}"/>
              </a:ext>
            </a:extLst>
          </p:cNvPr>
          <p:cNvGrpSpPr/>
          <p:nvPr/>
        </p:nvGrpSpPr>
        <p:grpSpPr>
          <a:xfrm>
            <a:off x="3391354" y="5889863"/>
            <a:ext cx="4928106" cy="505960"/>
            <a:chOff x="5540830" y="4450830"/>
            <a:chExt cx="4928106" cy="505960"/>
          </a:xfrm>
        </p:grpSpPr>
        <p:sp>
          <p:nvSpPr>
            <p:cNvPr id="21" name="Retângulo: Cantos Arredondados 20">
              <a:extLst>
                <a:ext uri="{FF2B5EF4-FFF2-40B4-BE49-F238E27FC236}">
                  <a16:creationId xmlns:a16="http://schemas.microsoft.com/office/drawing/2014/main" id="{55068812-702B-9B3B-CB84-CE9950068672}"/>
                </a:ext>
              </a:extLst>
            </p:cNvPr>
            <p:cNvSpPr/>
            <p:nvPr/>
          </p:nvSpPr>
          <p:spPr>
            <a:xfrm>
              <a:off x="5540830" y="4450830"/>
              <a:ext cx="4928106" cy="505960"/>
            </a:xfrm>
            <a:prstGeom prst="roundRect">
              <a:avLst/>
            </a:prstGeom>
            <a:solidFill>
              <a:srgbClr val="7539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4C76C7D4-98BE-1736-F4D3-D8F96B13EB68}"/>
                </a:ext>
              </a:extLst>
            </p:cNvPr>
            <p:cNvSpPr txBox="1"/>
            <p:nvPr/>
          </p:nvSpPr>
          <p:spPr>
            <a:xfrm>
              <a:off x="6073885" y="4507797"/>
              <a:ext cx="43332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u="sng">
                  <a:solidFill>
                    <a:schemeClr val="bg1"/>
                  </a:solidFill>
                  <a:latin typeface="Gotham" panose="02000504050000020004" pitchFamily="2" charset="0"/>
                </a:rPr>
                <a:t>atendimento9@nmbpartner.com.br</a:t>
              </a:r>
              <a:endParaRPr lang="pt-BR" b="1">
                <a:solidFill>
                  <a:schemeClr val="bg1"/>
                </a:solidFill>
                <a:latin typeface="Gotham" panose="02000504050000020004" pitchFamily="2" charset="0"/>
              </a:endParaRPr>
            </a:p>
          </p:txBody>
        </p:sp>
        <p:pic>
          <p:nvPicPr>
            <p:cNvPr id="23" name="Gráfico 22" descr="E-mail com preenchimento sólido">
              <a:extLst>
                <a:ext uri="{FF2B5EF4-FFF2-40B4-BE49-F238E27FC236}">
                  <a16:creationId xmlns:a16="http://schemas.microsoft.com/office/drawing/2014/main" id="{703C3D77-9C01-EFF7-B66C-ACBE6703F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715000" y="4518683"/>
              <a:ext cx="348478" cy="3484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7038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C5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59A229-9686-7459-74FB-0B7E94C3F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Uma imagem contendo pessoa, no interior, em pé, homem&#10;&#10;O conteúdo gerado por IA pode estar incorreto.">
            <a:extLst>
              <a:ext uri="{FF2B5EF4-FFF2-40B4-BE49-F238E27FC236}">
                <a16:creationId xmlns:a16="http://schemas.microsoft.com/office/drawing/2014/main" id="{FA1D5B9B-5771-A0B1-694C-6E6AF51562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689" t="141" r="19821" b="-236"/>
          <a:stretch>
            <a:fillRect/>
          </a:stretch>
        </p:blipFill>
        <p:spPr>
          <a:xfrm>
            <a:off x="-3228" y="3228"/>
            <a:ext cx="6736926" cy="6864474"/>
          </a:xfrm>
          <a:prstGeom prst="round1Rect">
            <a:avLst/>
          </a:prstGeom>
        </p:spPr>
      </p:pic>
      <p:sp>
        <p:nvSpPr>
          <p:cNvPr id="3" name="Retângulo: Único Canto Arredondado 2">
            <a:extLst>
              <a:ext uri="{FF2B5EF4-FFF2-40B4-BE49-F238E27FC236}">
                <a16:creationId xmlns:a16="http://schemas.microsoft.com/office/drawing/2014/main" id="{9FDBFCC9-A2CA-5023-6343-924B0ED7A50A}"/>
              </a:ext>
            </a:extLst>
          </p:cNvPr>
          <p:cNvSpPr/>
          <p:nvPr/>
        </p:nvSpPr>
        <p:spPr>
          <a:xfrm rot="16200000">
            <a:off x="6012047" y="678048"/>
            <a:ext cx="4488050" cy="7846015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DBDBDB"/>
              </a:solidFill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D97C0C4A-85A5-B939-56C7-6751CAD9A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7824" y="371285"/>
            <a:ext cx="1759381" cy="368731"/>
          </a:xfrm>
          <a:prstGeom prst="rect">
            <a:avLst/>
          </a:prstGeom>
        </p:spPr>
      </p:pic>
      <p:pic>
        <p:nvPicPr>
          <p:cNvPr id="17" name="Imagem 16" descr="Ícone&#10;&#10;O conteúdo gerado por IA pode estar incorreto.">
            <a:extLst>
              <a:ext uri="{FF2B5EF4-FFF2-40B4-BE49-F238E27FC236}">
                <a16:creationId xmlns:a16="http://schemas.microsoft.com/office/drawing/2014/main" id="{AC37E54B-861C-94AA-0ECE-2EA9EED942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757" y="349691"/>
            <a:ext cx="774916" cy="78137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A15EF86-E1AF-3C02-B651-9C370A178325}"/>
              </a:ext>
            </a:extLst>
          </p:cNvPr>
          <p:cNvSpPr txBox="1"/>
          <p:nvPr/>
        </p:nvSpPr>
        <p:spPr>
          <a:xfrm>
            <a:off x="4940924" y="2757081"/>
            <a:ext cx="6950599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>
                <a:solidFill>
                  <a:srgbClr val="7538F5"/>
                </a:solidFill>
                <a:latin typeface="Impact"/>
                <a:ea typeface="+mj-ea"/>
                <a:cs typeface="+mj-cs"/>
              </a:rPr>
              <a:t>ATENDIMENTO AO EXPOSITOR</a:t>
            </a:r>
            <a:endParaRPr lang="pt-BR" sz="4400">
              <a:solidFill>
                <a:srgbClr val="7538F5"/>
              </a:solidFill>
              <a:ea typeface="+mj-ea"/>
              <a:cs typeface="+mj-cs"/>
            </a:endParaRPr>
          </a:p>
        </p:txBody>
      </p:sp>
      <p:sp>
        <p:nvSpPr>
          <p:cNvPr id="7" name="Google Shape;186;gfb20ab42bc_14_341">
            <a:extLst>
              <a:ext uri="{FF2B5EF4-FFF2-40B4-BE49-F238E27FC236}">
                <a16:creationId xmlns:a16="http://schemas.microsoft.com/office/drawing/2014/main" id="{AE10D0E3-F35B-7DC1-C991-2D714C955DE3}"/>
              </a:ext>
            </a:extLst>
          </p:cNvPr>
          <p:cNvSpPr txBox="1"/>
          <p:nvPr/>
        </p:nvSpPr>
        <p:spPr>
          <a:xfrm>
            <a:off x="5415337" y="3709989"/>
            <a:ext cx="4109797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pt-BR" b="1" i="0" u="none" strike="noStrike" cap="none">
                <a:latin typeface="Roboto"/>
                <a:ea typeface="Open Sans"/>
                <a:cs typeface="Open Sans"/>
                <a:sym typeface="Open Sans"/>
              </a:rPr>
              <a:t>Horário de atendimento:</a:t>
            </a:r>
            <a:endParaRPr lang="pt-BR" b="1" i="0" u="none" strike="noStrike" cap="none">
              <a:latin typeface="Roboto"/>
              <a:ea typeface="Open Sans"/>
              <a:cs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pt-BR" sz="1400" i="0" u="none" strike="noStrike" cap="none">
                <a:latin typeface="Roboto"/>
                <a:ea typeface="Roboto"/>
                <a:cs typeface="Roboto"/>
                <a:sym typeface="Roboto"/>
              </a:rPr>
              <a:t>Segunda à Sexta</a:t>
            </a:r>
            <a:endParaRPr sz="1400">
              <a:latin typeface="Roboto"/>
              <a:ea typeface="Roboto"/>
              <a:cs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pt-BR" sz="1400">
                <a:latin typeface="Roboto"/>
                <a:ea typeface="Roboto"/>
                <a:cs typeface="Roboto"/>
                <a:sym typeface="Roboto"/>
              </a:rPr>
              <a:t>D</a:t>
            </a:r>
            <a:r>
              <a:rPr lang="pt-BR" sz="1400" i="0" u="none" strike="noStrike" cap="none">
                <a:latin typeface="Roboto"/>
                <a:ea typeface="Roboto"/>
                <a:cs typeface="Roboto"/>
                <a:sym typeface="Roboto"/>
              </a:rPr>
              <a:t>as </a:t>
            </a:r>
            <a:r>
              <a:rPr lang="pt-BR" sz="1400">
                <a:latin typeface="Roboto"/>
                <a:ea typeface="Roboto"/>
                <a:cs typeface="Roboto"/>
                <a:sym typeface="Roboto"/>
              </a:rPr>
              <a:t>9h às 17h00</a:t>
            </a:r>
            <a:endParaRPr sz="1400" i="0" u="none" strike="noStrike" cap="none">
              <a:latin typeface="Roboto"/>
              <a:ea typeface="Roboto"/>
              <a:cs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i="0" u="none" strike="noStrike" cap="none">
              <a:latin typeface="Roboto"/>
              <a:ea typeface="Open Sans"/>
              <a:cs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pt-BR" b="1" i="0" u="none" strike="noStrike" cap="none">
                <a:latin typeface="Roboto"/>
                <a:ea typeface="Open Sans"/>
                <a:cs typeface="Open Sans"/>
                <a:sym typeface="Open Sans"/>
              </a:rPr>
              <a:t>Atendimento via WhatsApp:</a:t>
            </a:r>
            <a:endParaRPr b="1">
              <a:latin typeface="Roboto"/>
              <a:ea typeface="Open Sans"/>
              <a:cs typeface="Open Sans"/>
            </a:endParaRPr>
          </a:p>
          <a:p>
            <a:r>
              <a:rPr lang="pt-BR" sz="1400">
                <a:ea typeface="+mn-lt"/>
                <a:cs typeface="+mn-lt"/>
              </a:rPr>
              <a:t>(11) 99683-4798</a:t>
            </a:r>
            <a:endParaRPr lang="pt-BR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lang="pt-BR" sz="1400">
              <a:latin typeface="Roboto"/>
              <a:ea typeface="Roboto"/>
              <a:cs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pt-BR" b="1" i="0" u="none" strike="noStrike" cap="none">
                <a:latin typeface="Roboto"/>
                <a:ea typeface="Open Sans"/>
                <a:cs typeface="Open Sans"/>
                <a:sym typeface="Open Sans"/>
              </a:rPr>
              <a:t>Atendimento via e-mail: </a:t>
            </a:r>
            <a:endParaRPr lang="pt-BR" b="1" i="0" u="none" strike="noStrike" cap="none">
              <a:latin typeface="Roboto"/>
              <a:ea typeface="Open Sans"/>
              <a:cs typeface="Open Sans"/>
            </a:endParaRPr>
          </a:p>
          <a:p>
            <a:pPr lvl="0">
              <a:buClr>
                <a:srgbClr val="000000"/>
              </a:buClr>
              <a:buSzPts val="2500"/>
            </a:pPr>
            <a:r>
              <a:rPr lang="pt-BR" sz="1400">
                <a:latin typeface="Roboto"/>
                <a:ea typeface="Roboto"/>
                <a:cs typeface="Roboto"/>
                <a:sym typeface="Roboto"/>
                <a:hlinkClick r:id="rId6"/>
              </a:rPr>
              <a:t>lucas.aguiar@nmbpartner.com.br</a:t>
            </a:r>
            <a:endParaRPr lang="pt-BR" sz="1400">
              <a:latin typeface="Roboto"/>
              <a:ea typeface="Roboto"/>
              <a:cs typeface="Roboto"/>
              <a:sym typeface="Roboto"/>
            </a:endParaRPr>
          </a:p>
          <a:p>
            <a:r>
              <a:rPr lang="pt-BR" sz="1400">
                <a:latin typeface="Roboto"/>
                <a:ea typeface="Roboto"/>
                <a:cs typeface="Roboto"/>
                <a:hlinkClick r:id="rId7"/>
              </a:rPr>
              <a:t>atendimento@nmbpartner.com.br</a:t>
            </a:r>
            <a:r>
              <a:rPr lang="pt-BR" sz="1400">
                <a:latin typeface="Roboto"/>
                <a:ea typeface="Roboto"/>
                <a:cs typeface="Roboto"/>
              </a:rPr>
              <a:t> </a:t>
            </a:r>
            <a:endParaRPr lang="pt-BR"/>
          </a:p>
        </p:txBody>
      </p:sp>
      <p:pic>
        <p:nvPicPr>
          <p:cNvPr id="2" name="Gráfico 1" descr="Destinatário com preenchimento sólido">
            <a:extLst>
              <a:ext uri="{FF2B5EF4-FFF2-40B4-BE49-F238E27FC236}">
                <a16:creationId xmlns:a16="http://schemas.microsoft.com/office/drawing/2014/main" id="{AC06A6DE-07EA-8F34-1679-88CC046434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25479" y="4721663"/>
            <a:ext cx="323299" cy="307384"/>
          </a:xfrm>
          <a:prstGeom prst="rect">
            <a:avLst/>
          </a:prstGeom>
        </p:spPr>
      </p:pic>
      <p:pic>
        <p:nvPicPr>
          <p:cNvPr id="4" name="Gráfico 3" descr="Call center com preenchimento sólido">
            <a:extLst>
              <a:ext uri="{FF2B5EF4-FFF2-40B4-BE49-F238E27FC236}">
                <a16:creationId xmlns:a16="http://schemas.microsoft.com/office/drawing/2014/main" id="{3A1E16E0-ACE2-997E-1286-830E931C1D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961557" y="3708776"/>
            <a:ext cx="449451" cy="436536"/>
          </a:xfrm>
          <a:prstGeom prst="rect">
            <a:avLst/>
          </a:prstGeom>
        </p:spPr>
      </p:pic>
      <p:pic>
        <p:nvPicPr>
          <p:cNvPr id="8" name="Gráfico 7" descr="Legendas com preenchimento sólido">
            <a:extLst>
              <a:ext uri="{FF2B5EF4-FFF2-40B4-BE49-F238E27FC236}">
                <a16:creationId xmlns:a16="http://schemas.microsoft.com/office/drawing/2014/main" id="{70D205A6-6140-0C55-E49E-0105A90443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993037" y="5438613"/>
            <a:ext cx="410706" cy="41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805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C5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6ED258-7F62-2E2B-E29E-688F3D01A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Único Canto Arredondado 2">
            <a:extLst>
              <a:ext uri="{FF2B5EF4-FFF2-40B4-BE49-F238E27FC236}">
                <a16:creationId xmlns:a16="http://schemas.microsoft.com/office/drawing/2014/main" id="{A6AA9A00-D156-BF2E-A98B-FD8E6372C7AF}"/>
              </a:ext>
            </a:extLst>
          </p:cNvPr>
          <p:cNvSpPr/>
          <p:nvPr/>
        </p:nvSpPr>
        <p:spPr>
          <a:xfrm rot="16200000">
            <a:off x="4956227" y="-435891"/>
            <a:ext cx="6857999" cy="7703947"/>
          </a:xfrm>
          <a:prstGeom prst="round1Rect">
            <a:avLst/>
          </a:prstGeom>
          <a:solidFill>
            <a:srgbClr val="7538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DBDBDB"/>
              </a:solidFill>
            </a:endParaRPr>
          </a:p>
        </p:txBody>
      </p:sp>
      <p:pic>
        <p:nvPicPr>
          <p:cNvPr id="13" name="Imagem 12" descr="Ícone&#10;&#10;O conteúdo gerado por IA pode estar incorreto.">
            <a:extLst>
              <a:ext uri="{FF2B5EF4-FFF2-40B4-BE49-F238E27FC236}">
                <a16:creationId xmlns:a16="http://schemas.microsoft.com/office/drawing/2014/main" id="{F84C92BD-E7BE-1732-341B-73D6F647B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9609" y="1427136"/>
            <a:ext cx="297052" cy="297051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EE24FBE6-E3D8-EBA6-9485-FFA1FB3E3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733" y="509830"/>
            <a:ext cx="1759381" cy="368731"/>
          </a:xfrm>
          <a:prstGeom prst="rect">
            <a:avLst/>
          </a:prstGeom>
        </p:spPr>
      </p:pic>
      <p:sp>
        <p:nvSpPr>
          <p:cNvPr id="4" name="CaixaDeTexto 4">
            <a:extLst>
              <a:ext uri="{FF2B5EF4-FFF2-40B4-BE49-F238E27FC236}">
                <a16:creationId xmlns:a16="http://schemas.microsoft.com/office/drawing/2014/main" id="{08C1D095-A15B-71A5-54E0-B6F786255222}"/>
              </a:ext>
            </a:extLst>
          </p:cNvPr>
          <p:cNvSpPr txBox="1"/>
          <p:nvPr/>
        </p:nvSpPr>
        <p:spPr>
          <a:xfrm>
            <a:off x="433500" y="2111319"/>
            <a:ext cx="3812194" cy="35394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6000">
                <a:solidFill>
                  <a:srgbClr val="FFFF00"/>
                </a:solidFill>
                <a:latin typeface="Impact"/>
                <a:ea typeface="+mj-ea"/>
                <a:cs typeface="+mj-cs"/>
              </a:rPr>
              <a:t>PORTAL DO </a:t>
            </a:r>
          </a:p>
          <a:p>
            <a:r>
              <a:rPr lang="pt-BR" sz="6000">
                <a:solidFill>
                  <a:srgbClr val="FFFF00"/>
                </a:solidFill>
                <a:latin typeface="Impact"/>
                <a:ea typeface="+mj-ea"/>
                <a:cs typeface="+mj-cs"/>
              </a:rPr>
              <a:t>EXPOSITOR</a:t>
            </a:r>
          </a:p>
          <a:p>
            <a:br>
              <a:rPr lang="pt-BR" sz="5600" b="1">
                <a:latin typeface="+mj-lt"/>
                <a:ea typeface="+mj-ea"/>
                <a:cs typeface="+mj-cs"/>
              </a:rPr>
            </a:br>
            <a:r>
              <a:rPr lang="pt-BR" sz="2000" b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Prazo para solicitações: </a:t>
            </a:r>
            <a:br>
              <a:rPr lang="pt-BR" sz="2000">
                <a:latin typeface="+mj-lt"/>
                <a:ea typeface="+mj-ea"/>
                <a:cs typeface="+mj-cs"/>
              </a:rPr>
            </a:br>
            <a:r>
              <a:rPr lang="pt-BR" sz="20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09/10/2025</a:t>
            </a:r>
          </a:p>
        </p:txBody>
      </p:sp>
      <p:sp>
        <p:nvSpPr>
          <p:cNvPr id="8" name="CaixaDeTexto 5">
            <a:extLst>
              <a:ext uri="{FF2B5EF4-FFF2-40B4-BE49-F238E27FC236}">
                <a16:creationId xmlns:a16="http://schemas.microsoft.com/office/drawing/2014/main" id="{691C6647-4D76-2D51-A5C5-AF07D714CC69}"/>
              </a:ext>
            </a:extLst>
          </p:cNvPr>
          <p:cNvSpPr txBox="1"/>
          <p:nvPr/>
        </p:nvSpPr>
        <p:spPr>
          <a:xfrm>
            <a:off x="6129612" y="1309364"/>
            <a:ext cx="5027952" cy="31447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</a:pPr>
            <a:r>
              <a:rPr lang="pt-BR" sz="2000" kern="100">
                <a:solidFill>
                  <a:srgbClr val="040C50"/>
                </a:solidFill>
                <a:latin typeface="Impact"/>
                <a:ea typeface="Verdana"/>
                <a:cs typeface="Times New Roman"/>
              </a:rPr>
              <a:t>BOTÃO FORMULÁRIOS</a:t>
            </a:r>
            <a:r>
              <a:rPr lang="pt-BR" sz="2000" kern="100">
                <a:solidFill>
                  <a:srgbClr val="040C50"/>
                </a:solidFill>
                <a:effectLst/>
                <a:latin typeface="Impact"/>
                <a:ea typeface="Verdana"/>
                <a:cs typeface="Times New Roman"/>
              </a:rPr>
              <a:t>: </a:t>
            </a:r>
            <a:endParaRPr lang="pt-BR" sz="2000" kern="100">
              <a:solidFill>
                <a:srgbClr val="040C50"/>
              </a:solidFill>
              <a:latin typeface="Impact"/>
              <a:ea typeface="Verdana"/>
              <a:cs typeface="Times New Roman"/>
            </a:endParaRPr>
          </a:p>
          <a:p>
            <a:pPr lvl="0">
              <a:lnSpc>
                <a:spcPct val="107000"/>
              </a:lnSpc>
            </a:pPr>
            <a:r>
              <a:rPr lang="pt-BR" kern="100">
                <a:solidFill>
                  <a:schemeClr val="bg1"/>
                </a:solidFill>
                <a:ea typeface="Verdana"/>
                <a:cs typeface="Times New Roman"/>
              </a:rPr>
              <a:t>S</a:t>
            </a:r>
            <a:r>
              <a:rPr lang="pt-BR" kern="100">
                <a:solidFill>
                  <a:schemeClr val="bg1"/>
                </a:solidFill>
                <a:effectLst/>
                <a:ea typeface="Verdana"/>
                <a:cs typeface="Times New Roman"/>
              </a:rPr>
              <a:t>olicitar</a:t>
            </a:r>
            <a:r>
              <a:rPr lang="pt-BR" b="1" kern="100">
                <a:solidFill>
                  <a:schemeClr val="bg1"/>
                </a:solidFill>
                <a:effectLst/>
                <a:ea typeface="Verdana"/>
                <a:cs typeface="Times New Roman"/>
              </a:rPr>
              <a:t> credenciais de expositor</a:t>
            </a:r>
            <a:r>
              <a:rPr lang="pt-BR" kern="100">
                <a:solidFill>
                  <a:schemeClr val="bg1"/>
                </a:solidFill>
                <a:ea typeface="Verdana"/>
                <a:cs typeface="Times New Roman"/>
              </a:rPr>
              <a:t> e </a:t>
            </a:r>
            <a:r>
              <a:rPr lang="pt-BR" kern="100">
                <a:solidFill>
                  <a:schemeClr val="bg1"/>
                </a:solidFill>
                <a:effectLst/>
                <a:ea typeface="Verdana"/>
                <a:cs typeface="Times New Roman"/>
              </a:rPr>
              <a:t>credenciar prestadores de serviços;</a:t>
            </a:r>
          </a:p>
          <a:p>
            <a:pPr marL="457200">
              <a:lnSpc>
                <a:spcPct val="107000"/>
              </a:lnSpc>
            </a:pPr>
            <a:endParaRPr lang="pt-BR" sz="1800" b="1" kern="100">
              <a:solidFill>
                <a:schemeClr val="bg1"/>
              </a:solidFill>
              <a:effectLst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pt-BR" sz="2000" kern="100">
                <a:solidFill>
                  <a:srgbClr val="040C50"/>
                </a:solidFill>
                <a:latin typeface="Impact"/>
                <a:ea typeface="Verdana"/>
                <a:cs typeface="Times New Roman"/>
              </a:rPr>
              <a:t>BOTÃO MANUAL: </a:t>
            </a:r>
          </a:p>
          <a:p>
            <a:pPr>
              <a:lnSpc>
                <a:spcPct val="107000"/>
              </a:lnSpc>
            </a:pPr>
            <a:r>
              <a:rPr lang="pt-BR" sz="1800" kern="100">
                <a:solidFill>
                  <a:schemeClr val="bg1"/>
                </a:solidFill>
                <a:effectLst/>
                <a:ea typeface="Verdana"/>
                <a:cs typeface="Times New Roman"/>
              </a:rPr>
              <a:t>Conferir as regras do evento e de montagem;</a:t>
            </a:r>
          </a:p>
          <a:p>
            <a:pPr lvl="0">
              <a:lnSpc>
                <a:spcPct val="107000"/>
              </a:lnSpc>
            </a:pPr>
            <a:endParaRPr lang="pt-BR" sz="1800" kern="100">
              <a:solidFill>
                <a:schemeClr val="bg1"/>
              </a:solidFill>
              <a:effectLst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pt-BR" sz="2000" kern="100">
                <a:solidFill>
                  <a:srgbClr val="040C50"/>
                </a:solidFill>
                <a:latin typeface="Impact"/>
                <a:ea typeface="Verdana"/>
                <a:cs typeface="Times New Roman"/>
              </a:rPr>
              <a:t>BOTÃO LOJA DO EXPOSITOR: </a:t>
            </a:r>
          </a:p>
          <a:p>
            <a:pPr lvl="0">
              <a:lnSpc>
                <a:spcPct val="107000"/>
              </a:lnSpc>
            </a:pPr>
            <a:r>
              <a:rPr lang="pt-BR" sz="1800" kern="100">
                <a:solidFill>
                  <a:schemeClr val="bg1"/>
                </a:solidFill>
                <a:effectLst/>
                <a:ea typeface="Verdana"/>
                <a:cs typeface="Times New Roman"/>
              </a:rPr>
              <a:t>Solicitar itens extras como KVA adicional, limpeza, segurança, etc.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97D18D1-7484-C04C-2087-945052299196}"/>
              </a:ext>
            </a:extLst>
          </p:cNvPr>
          <p:cNvSpPr txBox="1"/>
          <p:nvPr/>
        </p:nvSpPr>
        <p:spPr>
          <a:xfrm>
            <a:off x="5318534" y="4830699"/>
            <a:ext cx="557806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i="0" u="sng" strike="noStrike" baseline="0">
                <a:solidFill>
                  <a:schemeClr val="bg1"/>
                </a:solidFill>
                <a:latin typeface="Gotham" panose="02000504050000020004" pitchFamily="2" charset="0"/>
              </a:rPr>
              <a:t>Atenção!</a:t>
            </a:r>
            <a:r>
              <a:rPr lang="pt-BR" sz="1600" b="1">
                <a:solidFill>
                  <a:schemeClr val="bg1"/>
                </a:solidFill>
                <a:latin typeface="Gotham" panose="02000504050000020004" pitchFamily="2" charset="0"/>
              </a:rPr>
              <a:t> </a:t>
            </a:r>
            <a:r>
              <a:rPr lang="pt-BR" sz="1600" b="0" i="0" u="none" strike="noStrike" baseline="0">
                <a:solidFill>
                  <a:schemeClr val="bg1"/>
                </a:solidFill>
                <a:latin typeface="Gotham" panose="02000504050000020004" pitchFamily="2" charset="0"/>
              </a:rPr>
              <a:t>Caso o expositor tenha mais de um estande no mesmo evento, é necessário escolher o número do estande que deseja realizar a ação. </a:t>
            </a:r>
            <a:endParaRPr lang="pt-BR" sz="1600">
              <a:solidFill>
                <a:schemeClr val="bg1"/>
              </a:solidFill>
              <a:latin typeface="Gotham" panose="02000504050000020004" pitchFamily="2" charset="0"/>
            </a:endParaRPr>
          </a:p>
        </p:txBody>
      </p:sp>
      <p:pic>
        <p:nvPicPr>
          <p:cNvPr id="12" name="Imagem 11" descr="Ícone&#10;&#10;O conteúdo gerado por IA pode estar incorreto.">
            <a:extLst>
              <a:ext uri="{FF2B5EF4-FFF2-40B4-BE49-F238E27FC236}">
                <a16:creationId xmlns:a16="http://schemas.microsoft.com/office/drawing/2014/main" id="{331FD805-9E35-C234-F3EA-3C928EA92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9608" y="2583050"/>
            <a:ext cx="297052" cy="297051"/>
          </a:xfrm>
          <a:prstGeom prst="rect">
            <a:avLst/>
          </a:prstGeom>
        </p:spPr>
      </p:pic>
      <p:pic>
        <p:nvPicPr>
          <p:cNvPr id="15" name="Imagem 14" descr="Ícone&#10;&#10;O conteúdo gerado por IA pode estar incorreto.">
            <a:extLst>
              <a:ext uri="{FF2B5EF4-FFF2-40B4-BE49-F238E27FC236}">
                <a16:creationId xmlns:a16="http://schemas.microsoft.com/office/drawing/2014/main" id="{08B3AD76-42E1-D551-F172-CBE9C00F2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9607" y="3474202"/>
            <a:ext cx="297052" cy="297051"/>
          </a:xfrm>
          <a:prstGeom prst="rect">
            <a:avLst/>
          </a:prstGeom>
        </p:spPr>
      </p:pic>
      <p:pic>
        <p:nvPicPr>
          <p:cNvPr id="17" name="Imagem 16" descr="Ícone&#10;&#10;O conteúdo gerado por IA pode estar incorreto.">
            <a:extLst>
              <a:ext uri="{FF2B5EF4-FFF2-40B4-BE49-F238E27FC236}">
                <a16:creationId xmlns:a16="http://schemas.microsoft.com/office/drawing/2014/main" id="{5E7FAB12-944E-DFCC-9CB8-C59B93343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13575" y="303509"/>
            <a:ext cx="774916" cy="78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264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C5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6FB2BE-89F7-F036-238C-0FA08EE81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Único Canto Arredondado 2">
            <a:extLst>
              <a:ext uri="{FF2B5EF4-FFF2-40B4-BE49-F238E27FC236}">
                <a16:creationId xmlns:a16="http://schemas.microsoft.com/office/drawing/2014/main" id="{E8BCFB20-F1B2-CE5B-B713-EE44A68F24A4}"/>
              </a:ext>
            </a:extLst>
          </p:cNvPr>
          <p:cNvSpPr/>
          <p:nvPr/>
        </p:nvSpPr>
        <p:spPr>
          <a:xfrm rot="16200000">
            <a:off x="4915064" y="-427122"/>
            <a:ext cx="6857999" cy="7703947"/>
          </a:xfrm>
          <a:prstGeom prst="round1Rect">
            <a:avLst/>
          </a:prstGeom>
          <a:solidFill>
            <a:srgbClr val="7538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DBDBDB"/>
              </a:solidFill>
            </a:endParaRPr>
          </a:p>
        </p:txBody>
      </p:sp>
      <p:pic>
        <p:nvPicPr>
          <p:cNvPr id="13" name="Imagem 12" descr="Ícone&#10;&#10;O conteúdo gerado por IA pode estar incorreto.">
            <a:extLst>
              <a:ext uri="{FF2B5EF4-FFF2-40B4-BE49-F238E27FC236}">
                <a16:creationId xmlns:a16="http://schemas.microsoft.com/office/drawing/2014/main" id="{420C09EE-9E8B-E50F-13D4-B939CC716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5474" y="1077875"/>
            <a:ext cx="297052" cy="297051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0DFCBB51-E8B5-37C9-A0FD-EA2AE1A42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733" y="509830"/>
            <a:ext cx="1759381" cy="36873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11A9047-0CD8-787A-0DE2-23CA170A5D46}"/>
              </a:ext>
            </a:extLst>
          </p:cNvPr>
          <p:cNvSpPr txBox="1"/>
          <p:nvPr/>
        </p:nvSpPr>
        <p:spPr>
          <a:xfrm>
            <a:off x="478703" y="2470446"/>
            <a:ext cx="4412753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800">
                <a:solidFill>
                  <a:srgbClr val="FFFF00"/>
                </a:solidFill>
                <a:latin typeface="Impact"/>
                <a:ea typeface="+mj-ea"/>
                <a:cs typeface="+mj-cs"/>
              </a:rPr>
              <a:t>INSCRIÇÃO DE CONVIDADOS</a:t>
            </a:r>
            <a:endParaRPr lang="pt-BR" sz="4800">
              <a:solidFill>
                <a:srgbClr val="FFFF00"/>
              </a:solidFill>
            </a:endParaRPr>
          </a:p>
          <a:p>
            <a:r>
              <a:rPr lang="pt-BR" sz="4800">
                <a:solidFill>
                  <a:srgbClr val="FFFF00"/>
                </a:solidFill>
                <a:latin typeface="Impact"/>
                <a:ea typeface="+mj-ea"/>
                <a:cs typeface="+mj-cs"/>
              </a:rPr>
              <a:t>E HAPPY HOUR</a:t>
            </a:r>
            <a:endParaRPr lang="pt-BR" sz="480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10" name="CaixaDeTexto 5">
            <a:extLst>
              <a:ext uri="{FF2B5EF4-FFF2-40B4-BE49-F238E27FC236}">
                <a16:creationId xmlns:a16="http://schemas.microsoft.com/office/drawing/2014/main" id="{C46E41BD-1936-801F-A0A3-C60CCC1D32EC}"/>
              </a:ext>
            </a:extLst>
          </p:cNvPr>
          <p:cNvSpPr txBox="1"/>
          <p:nvPr/>
        </p:nvSpPr>
        <p:spPr>
          <a:xfrm>
            <a:off x="5613115" y="889050"/>
            <a:ext cx="4292886" cy="20313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kern="100">
                <a:solidFill>
                  <a:schemeClr val="bg1"/>
                </a:solidFill>
                <a:latin typeface="Gotham"/>
                <a:ea typeface="+mn-lt"/>
                <a:cs typeface="+mn-lt"/>
              </a:rPr>
              <a:t>A </a:t>
            </a:r>
            <a:r>
              <a:rPr lang="pt-BR" sz="1600" b="1">
                <a:solidFill>
                  <a:srgbClr val="040C50"/>
                </a:solidFill>
                <a:latin typeface="Gotham"/>
              </a:rPr>
              <a:t>inscrição de convidados para a EXPO e para o </a:t>
            </a:r>
            <a:r>
              <a:rPr lang="pt-BR" sz="1600" b="1" err="1">
                <a:solidFill>
                  <a:srgbClr val="040C50"/>
                </a:solidFill>
                <a:latin typeface="Gotham"/>
              </a:rPr>
              <a:t>happy</a:t>
            </a:r>
            <a:r>
              <a:rPr lang="pt-BR" sz="1600" b="1">
                <a:solidFill>
                  <a:srgbClr val="040C50"/>
                </a:solidFill>
                <a:latin typeface="Gotham"/>
              </a:rPr>
              <a:t> hour</a:t>
            </a:r>
            <a:r>
              <a:rPr lang="pt-BR" sz="1400" kern="100">
                <a:solidFill>
                  <a:schemeClr val="bg1"/>
                </a:solidFill>
                <a:latin typeface="Gotham"/>
                <a:ea typeface="+mn-lt"/>
                <a:cs typeface="+mn-lt"/>
              </a:rPr>
              <a:t> será realizada </a:t>
            </a:r>
            <a:r>
              <a:rPr lang="pt-BR" sz="1400" b="1" kern="100">
                <a:solidFill>
                  <a:schemeClr val="bg1"/>
                </a:solidFill>
                <a:latin typeface="Gotham"/>
                <a:ea typeface="+mn-lt"/>
                <a:cs typeface="+mn-lt"/>
              </a:rPr>
              <a:t>exclusivamente pela plataforma oficial de inscrição do evento - (</a:t>
            </a:r>
            <a:r>
              <a:rPr lang="pt-BR" sz="1400" b="1" kern="100" err="1">
                <a:solidFill>
                  <a:schemeClr val="bg1"/>
                </a:solidFill>
                <a:latin typeface="Gotham"/>
                <a:ea typeface="+mn-lt"/>
                <a:cs typeface="+mn-lt"/>
              </a:rPr>
              <a:t>sympla</a:t>
            </a:r>
            <a:r>
              <a:rPr lang="pt-BR" sz="1400" b="1" kern="100">
                <a:solidFill>
                  <a:schemeClr val="bg1"/>
                </a:solidFill>
                <a:latin typeface="Gotham"/>
                <a:ea typeface="+mn-lt"/>
                <a:cs typeface="+mn-lt"/>
              </a:rPr>
              <a:t>).</a:t>
            </a:r>
            <a:endParaRPr lang="pt-BR" sz="1400" kern="100">
              <a:solidFill>
                <a:schemeClr val="bg1"/>
              </a:solidFill>
              <a:latin typeface="Gotham"/>
              <a:ea typeface="+mn-lt"/>
              <a:cs typeface="+mn-lt"/>
            </a:endParaRPr>
          </a:p>
          <a:p>
            <a:endParaRPr lang="pt-BR" sz="1400" kern="100">
              <a:solidFill>
                <a:schemeClr val="bg1"/>
              </a:solidFill>
              <a:latin typeface="Gotham" panose="02000504050000020004" pitchFamily="2" charset="0"/>
              <a:ea typeface="+mn-lt"/>
              <a:cs typeface="+mn-lt"/>
            </a:endParaRPr>
          </a:p>
          <a:p>
            <a:r>
              <a:rPr lang="pt-BR" sz="1400" kern="100">
                <a:solidFill>
                  <a:schemeClr val="bg1"/>
                </a:solidFill>
                <a:latin typeface="Gotham"/>
                <a:ea typeface="+mn-lt"/>
                <a:cs typeface="+mn-lt"/>
              </a:rPr>
              <a:t>Os  expositores que possuem essas entregas receberão </a:t>
            </a:r>
            <a:r>
              <a:rPr lang="pt-BR" sz="1400" b="1" kern="100">
                <a:solidFill>
                  <a:schemeClr val="bg1"/>
                </a:solidFill>
                <a:latin typeface="Gotham"/>
                <a:ea typeface="+mn-lt"/>
                <a:cs typeface="+mn-lt"/>
              </a:rPr>
              <a:t>dois links exclusivos, sendo um para inscrição dos convidados e outro para inscrição do </a:t>
            </a:r>
            <a:r>
              <a:rPr lang="pt-BR" sz="1400" b="1" kern="100" err="1">
                <a:solidFill>
                  <a:schemeClr val="bg1"/>
                </a:solidFill>
                <a:latin typeface="Gotham"/>
                <a:ea typeface="+mn-lt"/>
                <a:cs typeface="+mn-lt"/>
              </a:rPr>
              <a:t>happy</a:t>
            </a:r>
            <a:r>
              <a:rPr lang="pt-BR" sz="1400" b="1" kern="100">
                <a:solidFill>
                  <a:schemeClr val="bg1"/>
                </a:solidFill>
                <a:latin typeface="Gotham"/>
                <a:ea typeface="+mn-lt"/>
                <a:cs typeface="+mn-lt"/>
              </a:rPr>
              <a:t> hour.</a:t>
            </a:r>
          </a:p>
          <a:p>
            <a:endParaRPr lang="pt-BR" sz="2000" kern="100">
              <a:solidFill>
                <a:schemeClr val="bg1"/>
              </a:solidFill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3B2DF78E-8BB8-9BD2-CBCF-59914BB60FD6}"/>
              </a:ext>
            </a:extLst>
          </p:cNvPr>
          <p:cNvSpPr txBox="1"/>
          <p:nvPr/>
        </p:nvSpPr>
        <p:spPr>
          <a:xfrm>
            <a:off x="6463830" y="3731424"/>
            <a:ext cx="5029200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400">
                <a:solidFill>
                  <a:srgbClr val="FFFFFF"/>
                </a:solidFill>
              </a:rPr>
              <a:t>Fausto Silva</a:t>
            </a:r>
          </a:p>
          <a:p>
            <a:r>
              <a:rPr lang="pt-BR" sz="1600">
                <a:solidFill>
                  <a:schemeClr val="bg1"/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vendas5@hiria.com.br</a:t>
            </a:r>
            <a:r>
              <a:rPr lang="pt-BR" sz="1600">
                <a:solidFill>
                  <a:schemeClr val="bg1"/>
                </a:solidFill>
                <a:ea typeface="+mn-lt"/>
                <a:cs typeface="+mn-lt"/>
              </a:rPr>
              <a:t> </a:t>
            </a:r>
          </a:p>
          <a:p>
            <a:endParaRPr lang="pt-BR" sz="1600">
              <a:solidFill>
                <a:schemeClr val="bg1"/>
              </a:solidFill>
            </a:endParaRPr>
          </a:p>
          <a:p>
            <a:r>
              <a:rPr lang="pt-BR" sz="2400" err="1">
                <a:solidFill>
                  <a:schemeClr val="bg1"/>
                </a:solidFill>
              </a:rPr>
              <a:t>Keslen</a:t>
            </a:r>
            <a:r>
              <a:rPr lang="pt-BR" sz="2400">
                <a:solidFill>
                  <a:schemeClr val="bg1"/>
                </a:solidFill>
              </a:rPr>
              <a:t> de Andrade</a:t>
            </a:r>
          </a:p>
          <a:p>
            <a:r>
              <a:rPr lang="pt-BR" sz="160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Keslen@hiria.com.br</a:t>
            </a:r>
            <a:r>
              <a:rPr lang="pt-BR" sz="16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8" name="Gráfico 17" descr="Legendas com preenchimento sólido">
            <a:extLst>
              <a:ext uri="{FF2B5EF4-FFF2-40B4-BE49-F238E27FC236}">
                <a16:creationId xmlns:a16="http://schemas.microsoft.com/office/drawing/2014/main" id="{8532F93B-5A3D-AE27-0BC8-73943D882E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18125" y="3883281"/>
            <a:ext cx="507570" cy="533401"/>
          </a:xfrm>
          <a:prstGeom prst="rect">
            <a:avLst/>
          </a:prstGeom>
        </p:spPr>
      </p:pic>
      <p:pic>
        <p:nvPicPr>
          <p:cNvPr id="19" name="Gráfico 18" descr="Legendas com preenchimento sólido">
            <a:extLst>
              <a:ext uri="{FF2B5EF4-FFF2-40B4-BE49-F238E27FC236}">
                <a16:creationId xmlns:a16="http://schemas.microsoft.com/office/drawing/2014/main" id="{A003E670-4177-31A4-4061-A7003F2B3E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18125" y="4707273"/>
            <a:ext cx="507570" cy="533401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DA80702E-2E95-0D2C-BEC2-C992CC29315A}"/>
              </a:ext>
            </a:extLst>
          </p:cNvPr>
          <p:cNvSpPr/>
          <p:nvPr/>
        </p:nvSpPr>
        <p:spPr>
          <a:xfrm>
            <a:off x="5632698" y="3503572"/>
            <a:ext cx="4107050" cy="202769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600"/>
          </a:p>
        </p:txBody>
      </p:sp>
      <p:pic>
        <p:nvPicPr>
          <p:cNvPr id="22" name="Imagem 21" descr="Ícone&#10;&#10;O conteúdo gerado por IA pode estar incorreto.">
            <a:extLst>
              <a:ext uri="{FF2B5EF4-FFF2-40B4-BE49-F238E27FC236}">
                <a16:creationId xmlns:a16="http://schemas.microsoft.com/office/drawing/2014/main" id="{E38A2A52-34DA-94F6-6920-69625A60E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13575" y="303509"/>
            <a:ext cx="774916" cy="78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499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C5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B07F72-1639-A5C0-0247-83AE74747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759A1ED3-A624-3301-E22F-AB071C4BA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33" y="509830"/>
            <a:ext cx="1759381" cy="368731"/>
          </a:xfrm>
          <a:prstGeom prst="rect">
            <a:avLst/>
          </a:prstGeom>
        </p:spPr>
      </p:pic>
      <p:sp>
        <p:nvSpPr>
          <p:cNvPr id="4" name="CaixaDeTexto 4">
            <a:extLst>
              <a:ext uri="{FF2B5EF4-FFF2-40B4-BE49-F238E27FC236}">
                <a16:creationId xmlns:a16="http://schemas.microsoft.com/office/drawing/2014/main" id="{3D4607CE-5FB7-ADA1-A2EA-8D09F668271D}"/>
              </a:ext>
            </a:extLst>
          </p:cNvPr>
          <p:cNvSpPr txBox="1"/>
          <p:nvPr/>
        </p:nvSpPr>
        <p:spPr>
          <a:xfrm>
            <a:off x="433499" y="2677376"/>
            <a:ext cx="6817595" cy="19389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6000">
                <a:solidFill>
                  <a:srgbClr val="FFFF00"/>
                </a:solidFill>
                <a:latin typeface="Impact"/>
                <a:ea typeface="+mj-ea"/>
                <a:cs typeface="+mj-cs"/>
              </a:rPr>
              <a:t>AGRADECEMOS SUA PARTICIPAÇÃO</a:t>
            </a:r>
          </a:p>
        </p:txBody>
      </p:sp>
    </p:spTree>
    <p:extLst>
      <p:ext uri="{BB962C8B-B14F-4D97-AF65-F5344CB8AC3E}">
        <p14:creationId xmlns:p14="http://schemas.microsoft.com/office/powerpoint/2010/main" val="1246852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39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49755E-1FBD-DB9E-1367-5D062031D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 descr="Mão segurando celular com tela ligada&#10;&#10;O conteúdo gerado por IA pode estar incorreto.">
            <a:extLst>
              <a:ext uri="{FF2B5EF4-FFF2-40B4-BE49-F238E27FC236}">
                <a16:creationId xmlns:a16="http://schemas.microsoft.com/office/drawing/2014/main" id="{8C65C0C2-339B-EE74-E524-DCC93A9FDF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606"/>
          <a:stretch>
            <a:fillRect/>
          </a:stretch>
        </p:blipFill>
        <p:spPr>
          <a:xfrm>
            <a:off x="6474" y="0"/>
            <a:ext cx="6829941" cy="6858000"/>
          </a:xfrm>
          <a:prstGeom prst="round1Rect">
            <a:avLst/>
          </a:prstGeom>
        </p:spPr>
      </p:pic>
      <p:sp>
        <p:nvSpPr>
          <p:cNvPr id="23" name="Retângulo: Único Canto Arredondado 22">
            <a:extLst>
              <a:ext uri="{FF2B5EF4-FFF2-40B4-BE49-F238E27FC236}">
                <a16:creationId xmlns:a16="http://schemas.microsoft.com/office/drawing/2014/main" id="{8774DE50-B0C2-E38C-8FC6-F10C813083E9}"/>
              </a:ext>
            </a:extLst>
          </p:cNvPr>
          <p:cNvSpPr/>
          <p:nvPr/>
        </p:nvSpPr>
        <p:spPr>
          <a:xfrm rot="-5400000">
            <a:off x="7182140" y="1844612"/>
            <a:ext cx="4019999" cy="5999947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DBDBDB"/>
              </a:solidFill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941654CC-B287-26CA-2437-5AD6C8C1C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04733" y="329464"/>
            <a:ext cx="1759381" cy="36873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F40F338-DA5A-EE01-66E2-A081CAA8739D}"/>
              </a:ext>
            </a:extLst>
          </p:cNvPr>
          <p:cNvSpPr txBox="1"/>
          <p:nvPr/>
        </p:nvSpPr>
        <p:spPr>
          <a:xfrm>
            <a:off x="7239809" y="3532781"/>
            <a:ext cx="5636194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5400">
                <a:solidFill>
                  <a:srgbClr val="040C50"/>
                </a:solidFill>
                <a:latin typeface="Impact"/>
                <a:ea typeface="+mj-ea"/>
                <a:cs typeface="+mj-cs"/>
              </a:rPr>
              <a:t>IMPORTANTE</a:t>
            </a:r>
            <a:endParaRPr lang="pt-BR" sz="5400">
              <a:solidFill>
                <a:srgbClr val="040C50"/>
              </a:solidFill>
              <a:ea typeface="+mj-ea"/>
              <a:cs typeface="+mj-cs"/>
            </a:endParaRPr>
          </a:p>
        </p:txBody>
      </p:sp>
      <p:sp>
        <p:nvSpPr>
          <p:cNvPr id="12" name="CaixaDeTexto 1">
            <a:extLst>
              <a:ext uri="{FF2B5EF4-FFF2-40B4-BE49-F238E27FC236}">
                <a16:creationId xmlns:a16="http://schemas.microsoft.com/office/drawing/2014/main" id="{FEE832EB-E374-BB92-E9E4-2BE6FFEAE436}"/>
              </a:ext>
            </a:extLst>
          </p:cNvPr>
          <p:cNvSpPr txBox="1"/>
          <p:nvPr/>
        </p:nvSpPr>
        <p:spPr>
          <a:xfrm>
            <a:off x="6554682" y="4452330"/>
            <a:ext cx="5064003" cy="14465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  <a:buSzPts val="2500"/>
            </a:pPr>
            <a:r>
              <a:rPr lang="pt-BR" sz="2000"/>
              <a:t>Lembramos que somente a equipe da </a:t>
            </a:r>
            <a:r>
              <a:rPr lang="pt-BR" sz="2400" b="1">
                <a:solidFill>
                  <a:srgbClr val="002060"/>
                </a:solidFill>
              </a:rPr>
              <a:t>HIRIA e da </a:t>
            </a:r>
            <a:r>
              <a:rPr lang="pt-BR" sz="2400" b="1" err="1">
                <a:solidFill>
                  <a:srgbClr val="002060"/>
                </a:solidFill>
              </a:rPr>
              <a:t>NürnbergMesse</a:t>
            </a:r>
            <a:r>
              <a:rPr lang="pt-BR" sz="2400" b="1">
                <a:solidFill>
                  <a:srgbClr val="002060"/>
                </a:solidFill>
              </a:rPr>
              <a:t> Brasil </a:t>
            </a:r>
            <a:r>
              <a:rPr lang="pt-BR" sz="2000"/>
              <a:t>está autorizada a entrar em contato para tratar da sua participação na </a:t>
            </a:r>
            <a:r>
              <a:rPr lang="pt-BR" sz="2400" b="1">
                <a:solidFill>
                  <a:srgbClr val="002060"/>
                </a:solidFill>
              </a:rPr>
              <a:t>EXPO ABLA</a:t>
            </a:r>
            <a:r>
              <a:rPr lang="pt-BR" sz="2000" b="1"/>
              <a:t>.</a:t>
            </a:r>
            <a:endParaRPr lang="pt-BR" b="1"/>
          </a:p>
        </p:txBody>
      </p:sp>
      <p:pic>
        <p:nvPicPr>
          <p:cNvPr id="13" name="Imagem 12" descr="Ícone&#10;&#10;O conteúdo gerado por IA pode estar incorreto.">
            <a:extLst>
              <a:ext uri="{FF2B5EF4-FFF2-40B4-BE49-F238E27FC236}">
                <a16:creationId xmlns:a16="http://schemas.microsoft.com/office/drawing/2014/main" id="{2F1D1D7F-5C62-C8EC-5FEA-BDFBD5527C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940" y="5370607"/>
            <a:ext cx="1297157" cy="1297157"/>
          </a:xfrm>
          <a:prstGeom prst="rect">
            <a:avLst/>
          </a:prstGeom>
        </p:spPr>
      </p:pic>
      <p:pic>
        <p:nvPicPr>
          <p:cNvPr id="24" name="Gráfico 23" descr="Aviso com preenchimento sólido">
            <a:extLst>
              <a:ext uri="{FF2B5EF4-FFF2-40B4-BE49-F238E27FC236}">
                <a16:creationId xmlns:a16="http://schemas.microsoft.com/office/drawing/2014/main" id="{D49438CC-90C0-3F7A-E0E4-3C14813AA3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54682" y="3618505"/>
            <a:ext cx="648070" cy="63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14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39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E1215A-8A97-E2DC-D98F-42A530A2E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Pessoas em pé em frente a carro&#10;&#10;O conteúdo gerado por IA pode estar incorreto.">
            <a:extLst>
              <a:ext uri="{FF2B5EF4-FFF2-40B4-BE49-F238E27FC236}">
                <a16:creationId xmlns:a16="http://schemas.microsoft.com/office/drawing/2014/main" id="{6F3580C3-6F23-55D4-9D78-811AB97518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1131" b="-80"/>
          <a:stretch>
            <a:fillRect/>
          </a:stretch>
        </p:blipFill>
        <p:spPr>
          <a:xfrm>
            <a:off x="0" y="0"/>
            <a:ext cx="8113296" cy="6863500"/>
          </a:xfrm>
          <a:prstGeom prst="round1Rect">
            <a:avLst/>
          </a:prstGeom>
        </p:spPr>
      </p:pic>
      <p:sp>
        <p:nvSpPr>
          <p:cNvPr id="3" name="Retângulo: Único Canto Arredondado 2">
            <a:extLst>
              <a:ext uri="{FF2B5EF4-FFF2-40B4-BE49-F238E27FC236}">
                <a16:creationId xmlns:a16="http://schemas.microsoft.com/office/drawing/2014/main" id="{B6CBF28F-764F-49BF-0F94-87447BDF1251}"/>
              </a:ext>
            </a:extLst>
          </p:cNvPr>
          <p:cNvSpPr/>
          <p:nvPr/>
        </p:nvSpPr>
        <p:spPr>
          <a:xfrm rot="5400000">
            <a:off x="5926249" y="903278"/>
            <a:ext cx="4341954" cy="5999947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DBDBDB"/>
              </a:solidFill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81CDC279-BC7D-0982-D60E-9441E6FD3D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91475" y="332056"/>
            <a:ext cx="1759381" cy="36873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1E31F17D-4C58-D5F6-AA28-C1B4E9D0A77A}"/>
              </a:ext>
            </a:extLst>
          </p:cNvPr>
          <p:cNvSpPr/>
          <p:nvPr/>
        </p:nvSpPr>
        <p:spPr>
          <a:xfrm>
            <a:off x="5086846" y="1720384"/>
            <a:ext cx="6026884" cy="1300846"/>
          </a:xfrm>
          <a:prstGeom prst="rect">
            <a:avLst/>
          </a:prstGeom>
          <a:solidFill>
            <a:srgbClr val="040C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37DE8AB-9722-96CB-2D44-8AFAFB64FC4F}"/>
              </a:ext>
            </a:extLst>
          </p:cNvPr>
          <p:cNvSpPr txBox="1"/>
          <p:nvPr/>
        </p:nvSpPr>
        <p:spPr>
          <a:xfrm>
            <a:off x="5293499" y="1822511"/>
            <a:ext cx="3959358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600">
                <a:solidFill>
                  <a:srgbClr val="FFFF00"/>
                </a:solidFill>
                <a:latin typeface="Impact"/>
                <a:ea typeface="+mj-ea"/>
                <a:cs typeface="+mj-cs"/>
              </a:rPr>
              <a:t>INFORMAÇÕES</a:t>
            </a:r>
            <a:endParaRPr lang="pt-BR" sz="3600">
              <a:solidFill>
                <a:srgbClr val="000000"/>
              </a:solidFill>
              <a:latin typeface="Aptos" panose="020B0004020202020204"/>
              <a:ea typeface="+mj-ea"/>
              <a:cs typeface="+mj-cs"/>
            </a:endParaRPr>
          </a:p>
          <a:p>
            <a:r>
              <a:rPr lang="pt-BR" sz="3600">
                <a:solidFill>
                  <a:srgbClr val="FFFF00"/>
                </a:solidFill>
                <a:latin typeface="Impact"/>
                <a:ea typeface="+mj-ea"/>
                <a:cs typeface="+mj-cs"/>
              </a:rPr>
              <a:t>OPERACIONAIS</a:t>
            </a:r>
            <a:endParaRPr lang="pt-BR">
              <a:ea typeface="+mj-ea"/>
              <a:cs typeface="+mj-cs"/>
            </a:endParaRPr>
          </a:p>
        </p:txBody>
      </p:sp>
      <p:pic>
        <p:nvPicPr>
          <p:cNvPr id="13" name="Imagem 12" descr="Ícone&#10;&#10;O conteúdo gerado por IA pode estar incorreto.">
            <a:extLst>
              <a:ext uri="{FF2B5EF4-FFF2-40B4-BE49-F238E27FC236}">
                <a16:creationId xmlns:a16="http://schemas.microsoft.com/office/drawing/2014/main" id="{955257AE-B51F-3FE6-9847-E21D0C40F4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1475" y="1897667"/>
            <a:ext cx="781050" cy="78105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3E97873-8F28-713E-C3B6-4AC832199DA1}"/>
              </a:ext>
            </a:extLst>
          </p:cNvPr>
          <p:cNvSpPr txBox="1"/>
          <p:nvPr/>
        </p:nvSpPr>
        <p:spPr>
          <a:xfrm>
            <a:off x="5356189" y="3262744"/>
            <a:ext cx="4000259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None/>
            </a:pPr>
            <a:r>
              <a:rPr lang="pt-BR" sz="2000" b="1">
                <a:latin typeface="Gotham" panose="02000504050000020004" pitchFamily="2" charset="0"/>
              </a:rPr>
              <a:t>Simone Panessa</a:t>
            </a:r>
            <a:endParaRPr lang="pt-BR" b="1">
              <a:solidFill>
                <a:srgbClr val="9E00BB"/>
              </a:solidFill>
              <a:latin typeface="Gotham" panose="02000504050000020004" pitchFamily="2" charset="0"/>
            </a:endParaRP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C11B783F-79AE-E873-F66D-35AAB5C56657}"/>
              </a:ext>
            </a:extLst>
          </p:cNvPr>
          <p:cNvGrpSpPr/>
          <p:nvPr/>
        </p:nvGrpSpPr>
        <p:grpSpPr>
          <a:xfrm>
            <a:off x="5399733" y="3778557"/>
            <a:ext cx="4691742" cy="505960"/>
            <a:chOff x="5540830" y="4450830"/>
            <a:chExt cx="4691742" cy="505960"/>
          </a:xfrm>
        </p:grpSpPr>
        <p:sp>
          <p:nvSpPr>
            <p:cNvPr id="7" name="Retângulo: Cantos Arredondados 6">
              <a:extLst>
                <a:ext uri="{FF2B5EF4-FFF2-40B4-BE49-F238E27FC236}">
                  <a16:creationId xmlns:a16="http://schemas.microsoft.com/office/drawing/2014/main" id="{26BBE80C-19ED-0307-5D03-4D548F22530E}"/>
                </a:ext>
              </a:extLst>
            </p:cNvPr>
            <p:cNvSpPr/>
            <p:nvPr/>
          </p:nvSpPr>
          <p:spPr>
            <a:xfrm>
              <a:off x="5540830" y="4450830"/>
              <a:ext cx="4691742" cy="505960"/>
            </a:xfrm>
            <a:prstGeom prst="roundRect">
              <a:avLst/>
            </a:prstGeom>
            <a:solidFill>
              <a:srgbClr val="7539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F1378E00-C980-A912-6763-04F62FACC6D1}"/>
                </a:ext>
              </a:extLst>
            </p:cNvPr>
            <p:cNvSpPr txBox="1"/>
            <p:nvPr/>
          </p:nvSpPr>
          <p:spPr>
            <a:xfrm>
              <a:off x="6073885" y="4507797"/>
              <a:ext cx="3409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u="sng">
                  <a:solidFill>
                    <a:schemeClr val="bg1"/>
                  </a:solidFill>
                  <a:latin typeface="Gotham" panose="02000504050000020004" pitchFamily="2" charset="0"/>
                </a:rPr>
                <a:t>HiriaOps@nm-brasil.com.br</a:t>
              </a:r>
              <a:endParaRPr lang="pt-BR" b="1">
                <a:solidFill>
                  <a:schemeClr val="bg1"/>
                </a:solidFill>
                <a:latin typeface="Gotham" panose="02000504050000020004" pitchFamily="2" charset="0"/>
              </a:endParaRPr>
            </a:p>
          </p:txBody>
        </p:sp>
        <p:pic>
          <p:nvPicPr>
            <p:cNvPr id="15" name="Gráfico 14" descr="E-mail com preenchimento sólido">
              <a:extLst>
                <a:ext uri="{FF2B5EF4-FFF2-40B4-BE49-F238E27FC236}">
                  <a16:creationId xmlns:a16="http://schemas.microsoft.com/office/drawing/2014/main" id="{4D5E787E-45B3-4809-A668-FFC89571A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715000" y="4518683"/>
              <a:ext cx="348478" cy="348478"/>
            </a:xfrm>
            <a:prstGeom prst="rect">
              <a:avLst/>
            </a:prstGeom>
          </p:spPr>
        </p:pic>
      </p:grp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F06F0968-C4CA-19F2-6F40-064FB3720B47}"/>
              </a:ext>
            </a:extLst>
          </p:cNvPr>
          <p:cNvSpPr txBox="1"/>
          <p:nvPr/>
        </p:nvSpPr>
        <p:spPr>
          <a:xfrm>
            <a:off x="5399733" y="4530446"/>
            <a:ext cx="4000259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Arial"/>
              <a:buNone/>
            </a:pPr>
            <a:r>
              <a:rPr lang="pt-BR" sz="2000" b="1">
                <a:latin typeface="Gotham" panose="02000504050000020004" pitchFamily="2" charset="0"/>
              </a:rPr>
              <a:t>Carolina Vilela</a:t>
            </a:r>
            <a:endParaRPr lang="pt-BR" b="1">
              <a:solidFill>
                <a:srgbClr val="9E00BB"/>
              </a:solidFill>
              <a:latin typeface="Gotham" panose="02000504050000020004" pitchFamily="2" charset="0"/>
            </a:endParaRP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2E1ABEAC-FE5B-424B-F229-78D705764107}"/>
              </a:ext>
            </a:extLst>
          </p:cNvPr>
          <p:cNvGrpSpPr/>
          <p:nvPr/>
        </p:nvGrpSpPr>
        <p:grpSpPr>
          <a:xfrm>
            <a:off x="5443277" y="5046259"/>
            <a:ext cx="4691742" cy="505960"/>
            <a:chOff x="5540830" y="4450830"/>
            <a:chExt cx="4691742" cy="505960"/>
          </a:xfrm>
        </p:grpSpPr>
        <p:sp>
          <p:nvSpPr>
            <p:cNvPr id="23" name="Retângulo: Cantos Arredondados 22">
              <a:extLst>
                <a:ext uri="{FF2B5EF4-FFF2-40B4-BE49-F238E27FC236}">
                  <a16:creationId xmlns:a16="http://schemas.microsoft.com/office/drawing/2014/main" id="{21BA9ABA-A42E-FE7A-BBA5-EA9470256C29}"/>
                </a:ext>
              </a:extLst>
            </p:cNvPr>
            <p:cNvSpPr/>
            <p:nvPr/>
          </p:nvSpPr>
          <p:spPr>
            <a:xfrm>
              <a:off x="5540830" y="4450830"/>
              <a:ext cx="4691742" cy="505960"/>
            </a:xfrm>
            <a:prstGeom prst="roundRect">
              <a:avLst/>
            </a:prstGeom>
            <a:solidFill>
              <a:srgbClr val="7539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1E4DC248-7F1C-11D0-F21B-102CF5B6E108}"/>
                </a:ext>
              </a:extLst>
            </p:cNvPr>
            <p:cNvSpPr txBox="1"/>
            <p:nvPr/>
          </p:nvSpPr>
          <p:spPr>
            <a:xfrm>
              <a:off x="6073885" y="4507797"/>
              <a:ext cx="40959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u="sng">
                  <a:solidFill>
                    <a:schemeClr val="bg1"/>
                  </a:solidFill>
                  <a:latin typeface="Gotham" panose="02000504050000020004" pitchFamily="2" charset="0"/>
                </a:rPr>
                <a:t>Carolina.Vilela@nm-brasil.com.br</a:t>
              </a:r>
              <a:endParaRPr lang="pt-BR" b="1">
                <a:solidFill>
                  <a:schemeClr val="bg1"/>
                </a:solidFill>
                <a:latin typeface="Gotham" panose="02000504050000020004" pitchFamily="2" charset="0"/>
              </a:endParaRPr>
            </a:p>
          </p:txBody>
        </p:sp>
        <p:pic>
          <p:nvPicPr>
            <p:cNvPr id="25" name="Gráfico 24" descr="E-mail com preenchimento sólido">
              <a:extLst>
                <a:ext uri="{FF2B5EF4-FFF2-40B4-BE49-F238E27FC236}">
                  <a16:creationId xmlns:a16="http://schemas.microsoft.com/office/drawing/2014/main" id="{B0309164-C9E1-88CB-EB1F-11C6D85D0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715000" y="4518683"/>
              <a:ext cx="348478" cy="3484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6561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3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Único Canto Arredondado 4">
            <a:extLst>
              <a:ext uri="{FF2B5EF4-FFF2-40B4-BE49-F238E27FC236}">
                <a16:creationId xmlns:a16="http://schemas.microsoft.com/office/drawing/2014/main" id="{6915D920-7019-A47F-74F0-8D0033500580}"/>
              </a:ext>
            </a:extLst>
          </p:cNvPr>
          <p:cNvSpPr/>
          <p:nvPr/>
        </p:nvSpPr>
        <p:spPr>
          <a:xfrm rot="16200000">
            <a:off x="3496803" y="-1843654"/>
            <a:ext cx="5495440" cy="11882030"/>
          </a:xfrm>
          <a:prstGeom prst="round1Rect">
            <a:avLst/>
          </a:prstGeom>
          <a:solidFill>
            <a:srgbClr val="040C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>
              <a:solidFill>
                <a:srgbClr val="DBDBDB"/>
              </a:solidFill>
            </a:endParaRPr>
          </a:p>
        </p:txBody>
      </p:sp>
      <p:sp>
        <p:nvSpPr>
          <p:cNvPr id="6" name="CaixaDeTexto 4">
            <a:extLst>
              <a:ext uri="{FF2B5EF4-FFF2-40B4-BE49-F238E27FC236}">
                <a16:creationId xmlns:a16="http://schemas.microsoft.com/office/drawing/2014/main" id="{DF46AFA7-FD85-320B-2913-7208D548391D}"/>
              </a:ext>
            </a:extLst>
          </p:cNvPr>
          <p:cNvSpPr txBox="1"/>
          <p:nvPr/>
        </p:nvSpPr>
        <p:spPr>
          <a:xfrm>
            <a:off x="582442" y="3254438"/>
            <a:ext cx="4619397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800" dirty="0">
                <a:solidFill>
                  <a:srgbClr val="FFFF00"/>
                </a:solidFill>
                <a:latin typeface="Impact"/>
                <a:ea typeface="+mj-ea"/>
                <a:cs typeface="+mj-cs"/>
              </a:rPr>
              <a:t>DATAS E </a:t>
            </a:r>
          </a:p>
          <a:p>
            <a:r>
              <a:rPr lang="pt-BR" sz="4800" dirty="0">
                <a:solidFill>
                  <a:srgbClr val="FFFF00"/>
                </a:solidFill>
                <a:latin typeface="Impact"/>
                <a:ea typeface="+mj-ea"/>
                <a:cs typeface="+mj-cs"/>
              </a:rPr>
              <a:t>HORÁRIOS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B9559B5-4A59-AB56-DDB1-20B0F1388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733" y="509830"/>
            <a:ext cx="1759381" cy="368731"/>
          </a:xfrm>
          <a:prstGeom prst="rect">
            <a:avLst/>
          </a:prstGeom>
        </p:spPr>
      </p:pic>
      <p:pic>
        <p:nvPicPr>
          <p:cNvPr id="12" name="Imagem 11" descr="Ícone&#10;&#10;O conteúdo gerado por IA pode estar incorreto.">
            <a:extLst>
              <a:ext uri="{FF2B5EF4-FFF2-40B4-BE49-F238E27FC236}">
                <a16:creationId xmlns:a16="http://schemas.microsoft.com/office/drawing/2014/main" id="{DCDA82BE-EBB2-6500-4740-5AC162714F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56272" y="308708"/>
            <a:ext cx="781050" cy="781050"/>
          </a:xfrm>
          <a:prstGeom prst="rect">
            <a:avLst/>
          </a:prstGeom>
        </p:spPr>
      </p:pic>
      <p:graphicFrame>
        <p:nvGraphicFramePr>
          <p:cNvPr id="14" name="Tabela 13">
            <a:extLst>
              <a:ext uri="{FF2B5EF4-FFF2-40B4-BE49-F238E27FC236}">
                <a16:creationId xmlns:a16="http://schemas.microsoft.com/office/drawing/2014/main" id="{EEED50D3-C6C0-ADF0-9C3F-DF19AEC41B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7062514"/>
              </p:ext>
            </p:extLst>
          </p:nvPr>
        </p:nvGraphicFramePr>
        <p:xfrm>
          <a:off x="4043418" y="1744027"/>
          <a:ext cx="7364812" cy="45697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5838">
                  <a:extLst>
                    <a:ext uri="{9D8B030D-6E8A-4147-A177-3AD203B41FA5}">
                      <a16:colId xmlns:a16="http://schemas.microsoft.com/office/drawing/2014/main" val="3578452852"/>
                    </a:ext>
                  </a:extLst>
                </a:gridCol>
                <a:gridCol w="2499487">
                  <a:extLst>
                    <a:ext uri="{9D8B030D-6E8A-4147-A177-3AD203B41FA5}">
                      <a16:colId xmlns:a16="http://schemas.microsoft.com/office/drawing/2014/main" val="631275279"/>
                    </a:ext>
                  </a:extLst>
                </a:gridCol>
                <a:gridCol w="2499487">
                  <a:extLst>
                    <a:ext uri="{9D8B030D-6E8A-4147-A177-3AD203B41FA5}">
                      <a16:colId xmlns:a16="http://schemas.microsoft.com/office/drawing/2014/main" val="727424695"/>
                    </a:ext>
                  </a:extLst>
                </a:gridCol>
              </a:tblGrid>
              <a:tr h="317712">
                <a:tc gridSpan="3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600" dirty="0">
                          <a:ln>
                            <a:noFill/>
                          </a:ln>
                        </a:rPr>
                        <a:t>MONTAGEM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9F5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pt-BR" sz="1600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39F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t-BR" sz="1600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39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169583"/>
                  </a:ext>
                </a:extLst>
              </a:tr>
              <a:tr h="457384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i="0" u="none" strike="noStrike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ptos"/>
                        </a:rPr>
                        <a:t>26/10</a:t>
                      </a:r>
                      <a:endParaRPr lang="pt-BR" sz="1600">
                        <a:ln>
                          <a:noFill/>
                        </a:ln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0C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i="0" u="none" strike="noStrike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ptos"/>
                        </a:rPr>
                        <a:t>Exclusivo à montadora</a:t>
                      </a:r>
                      <a:endParaRPr lang="pt-BR" sz="1600" b="0" i="0" u="none" strike="noStrike" noProof="0">
                        <a:ln>
                          <a:noFill/>
                        </a:ln>
                        <a:solidFill>
                          <a:srgbClr val="000000"/>
                        </a:solidFill>
                        <a:latin typeface="Apto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40C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i="0" u="none" strike="noStrike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ptos"/>
                        </a:rPr>
                        <a:t>08h00 às 20h00</a:t>
                      </a:r>
                      <a:endParaRPr lang="pt-BR" sz="1600" b="0" i="0" u="none" strike="noStrike" noProof="0">
                        <a:ln>
                          <a:noFill/>
                        </a:ln>
                        <a:solidFill>
                          <a:srgbClr val="000000"/>
                        </a:solidFill>
                        <a:latin typeface="Apto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40C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803035"/>
                  </a:ext>
                </a:extLst>
              </a:tr>
              <a:tr h="422025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i="0" u="none" strike="noStrike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ptos"/>
                        </a:rPr>
                        <a:t>27/10</a:t>
                      </a:r>
                      <a:endParaRPr lang="pt-BR" sz="1600">
                        <a:ln>
                          <a:noFill/>
                        </a:ln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0C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i="0" u="none" strike="noStrike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ptos"/>
                        </a:rPr>
                        <a:t>Exclusivo à montadora</a:t>
                      </a:r>
                      <a:endParaRPr lang="pt-BR" sz="1600">
                        <a:ln>
                          <a:noFill/>
                        </a:ln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40C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i="0" u="none" strike="noStrike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ptos"/>
                        </a:rPr>
                        <a:t>08h00 às 20h00</a:t>
                      </a:r>
                      <a:endParaRPr lang="pt-BR" sz="1600" b="0" i="0" u="none" strike="noStrike" noProof="0">
                        <a:ln>
                          <a:noFill/>
                        </a:ln>
                        <a:solidFill>
                          <a:srgbClr val="000000"/>
                        </a:solidFill>
                        <a:latin typeface="Apto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40C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548658"/>
                  </a:ext>
                </a:extLst>
              </a:tr>
              <a:tr h="600213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i="0" u="none" strike="noStrike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ptos"/>
                        </a:rPr>
                        <a:t>28/10</a:t>
                      </a:r>
                      <a:endParaRPr lang="pt-BR" sz="1600">
                        <a:ln>
                          <a:noFill/>
                        </a:ln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0C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 i="0" u="none" strike="noStrike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ptos"/>
                        </a:rPr>
                        <a:t>Decoração</a:t>
                      </a: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i="0" u="none" strike="noStrike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ptos"/>
                        </a:rPr>
                        <a:t>Aberto aos expositores</a:t>
                      </a:r>
                      <a:endParaRPr lang="pt-BR" sz="1600" b="0" i="0" u="none" strike="noStrike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Apto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40C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i="0" u="none" strike="noStrike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ptos"/>
                        </a:rPr>
                        <a:t>08h00 às 20h00</a:t>
                      </a:r>
                      <a:endParaRPr lang="pt-BR" sz="1600" b="0" i="0" u="none" strike="noStrike" noProof="0">
                        <a:ln>
                          <a:noFill/>
                        </a:ln>
                        <a:solidFill>
                          <a:srgbClr val="000000"/>
                        </a:solidFill>
                        <a:latin typeface="Apto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40C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4615659"/>
                  </a:ext>
                </a:extLst>
              </a:tr>
              <a:tr h="403268">
                <a:tc gridSpan="3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 i="0" u="none" strike="noStrike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ptos"/>
                        </a:rPr>
                        <a:t>REALIZAÇÃO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39F5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1600" b="1" dirty="0">
                        <a:ln>
                          <a:noFill/>
                        </a:ln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9F5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1600" b="1" dirty="0">
                        <a:ln>
                          <a:noFill/>
                        </a:ln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9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5854174"/>
                  </a:ext>
                </a:extLst>
              </a:tr>
              <a:tr h="217917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 i="0" u="none" strike="noStrike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ptos"/>
                        </a:rPr>
                        <a:t>DATA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39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 i="0" u="none" strike="noStrike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ptos"/>
                        </a:rPr>
                        <a:t>FÓRUM </a:t>
                      </a:r>
                      <a:endParaRPr lang="pt-BR" sz="1600" b="1" dirty="0">
                        <a:ln>
                          <a:noFill/>
                        </a:ln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9F5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 i="0" u="none" strike="noStrike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ptos"/>
                        </a:rPr>
                        <a:t>EXPOSIÇÃO </a:t>
                      </a:r>
                      <a:endParaRPr lang="pt-BR" sz="1600" b="1">
                        <a:ln>
                          <a:noFill/>
                        </a:ln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9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020065"/>
                  </a:ext>
                </a:extLst>
              </a:tr>
              <a:tr h="403268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i="0" u="none" strike="noStrike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ptos"/>
                        </a:rPr>
                        <a:t>29/10</a:t>
                      </a:r>
                      <a:endParaRPr lang="pt-BR" sz="1600" b="0" i="0" u="none" strike="noStrike" noProof="0">
                        <a:ln>
                          <a:noFill/>
                        </a:ln>
                        <a:solidFill>
                          <a:srgbClr val="000000"/>
                        </a:solidFill>
                        <a:latin typeface="Apto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0C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i="0" u="none" strike="noStrike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ptos"/>
                        </a:rPr>
                        <a:t>10h30 às 18h00 </a:t>
                      </a:r>
                      <a:endParaRPr lang="pt-BR" sz="1600">
                        <a:ln>
                          <a:noFill/>
                        </a:ln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40C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i="0" u="none" strike="noStrike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ptos"/>
                        </a:rPr>
                        <a:t>10h00 às 19h00</a:t>
                      </a:r>
                      <a:endParaRPr lang="pt-BR" sz="1600" b="0" i="0" u="none" strike="noStrike" noProof="0">
                        <a:ln>
                          <a:noFill/>
                        </a:ln>
                        <a:solidFill>
                          <a:srgbClr val="000000"/>
                        </a:solidFill>
                        <a:latin typeface="Apto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40C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0183127"/>
                  </a:ext>
                </a:extLst>
              </a:tr>
              <a:tr h="403268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i="0" u="none" strike="noStrike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ptos"/>
                        </a:rPr>
                        <a:t>30/10</a:t>
                      </a:r>
                      <a:endParaRPr lang="pt-BR" sz="1600" b="0" i="0" u="none" strike="noStrike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Apto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0C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i="0" u="none" strike="noStrike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ptos"/>
                        </a:rPr>
                        <a:t>10h30 às 18h00 </a:t>
                      </a:r>
                      <a:endParaRPr lang="pt-BR" sz="1600">
                        <a:ln>
                          <a:noFill/>
                        </a:ln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40C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i="0" u="none" strike="noStrike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latin typeface="Aptos"/>
                        </a:rPr>
                        <a:t>10h00 às 19h00</a:t>
                      </a:r>
                      <a:endParaRPr lang="pt-BR" sz="1600" b="0" i="0" u="none" strike="noStrike" noProof="0">
                        <a:ln>
                          <a:noFill/>
                        </a:ln>
                        <a:solidFill>
                          <a:srgbClr val="000000"/>
                        </a:solidFill>
                        <a:latin typeface="Apto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40C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9906584"/>
                  </a:ext>
                </a:extLst>
              </a:tr>
              <a:tr h="403268">
                <a:tc gridSpan="3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600" b="1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DESMONTAGEM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39F5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pt-BR" sz="1600">
                        <a:ln>
                          <a:noFill/>
                        </a:ln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39F5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pt-BR" sz="1600">
                        <a:ln>
                          <a:noFill/>
                        </a:ln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39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8635819"/>
                  </a:ext>
                </a:extLst>
              </a:tr>
              <a:tr h="403268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i="0" u="none" strike="noStrike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ptos"/>
                        </a:rPr>
                        <a:t>30/10</a:t>
                      </a:r>
                      <a:endParaRPr lang="pt-BR" sz="1600" dirty="0">
                        <a:ln>
                          <a:noFill/>
                        </a:ln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0C5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i="0" u="none" strike="noStrike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ptos"/>
                        </a:rPr>
                        <a:t>19h00 às 21h00</a:t>
                      </a:r>
                      <a:endParaRPr lang="pt-BR" sz="1600">
                        <a:ln>
                          <a:noFill/>
                        </a:ln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40C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0C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2397573"/>
                  </a:ext>
                </a:extLst>
              </a:tr>
              <a:tr h="403268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i="0" u="none" strike="noStrike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ptos"/>
                        </a:rPr>
                        <a:t>31/10</a:t>
                      </a:r>
                      <a:endParaRPr lang="pt-BR" sz="1600">
                        <a:ln>
                          <a:noFill/>
                        </a:ln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0C50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i="0" u="none" strike="noStrike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Aptos"/>
                        </a:rPr>
                        <a:t>08h00 às 16h00</a:t>
                      </a:r>
                      <a:endParaRPr lang="pt-BR" sz="1600" dirty="0">
                        <a:ln>
                          <a:noFill/>
                        </a:ln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40C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0C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20874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581039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39F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BFB04E-E995-27FE-CD69-6B0C2D90F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Único Canto Arredondado 4">
            <a:extLst>
              <a:ext uri="{FF2B5EF4-FFF2-40B4-BE49-F238E27FC236}">
                <a16:creationId xmlns:a16="http://schemas.microsoft.com/office/drawing/2014/main" id="{F3BB84AF-FE10-632E-457F-CC9A6D09E298}"/>
              </a:ext>
            </a:extLst>
          </p:cNvPr>
          <p:cNvSpPr/>
          <p:nvPr/>
        </p:nvSpPr>
        <p:spPr>
          <a:xfrm rot="16200000">
            <a:off x="4956227" y="-435891"/>
            <a:ext cx="6857999" cy="7703947"/>
          </a:xfrm>
          <a:prstGeom prst="round1Rect">
            <a:avLst/>
          </a:prstGeom>
          <a:solidFill>
            <a:srgbClr val="040C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>
              <a:solidFill>
                <a:srgbClr val="DBDBDB"/>
              </a:solidFill>
            </a:endParaRPr>
          </a:p>
        </p:txBody>
      </p:sp>
      <p:sp>
        <p:nvSpPr>
          <p:cNvPr id="6" name="CaixaDeTexto 4">
            <a:extLst>
              <a:ext uri="{FF2B5EF4-FFF2-40B4-BE49-F238E27FC236}">
                <a16:creationId xmlns:a16="http://schemas.microsoft.com/office/drawing/2014/main" id="{FF9C83F1-D4CA-800B-C1D8-81569AF53259}"/>
              </a:ext>
            </a:extLst>
          </p:cNvPr>
          <p:cNvSpPr txBox="1"/>
          <p:nvPr/>
        </p:nvSpPr>
        <p:spPr>
          <a:xfrm>
            <a:off x="422229" y="2792549"/>
            <a:ext cx="4619397" cy="14465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>
                <a:solidFill>
                  <a:srgbClr val="FFFF00"/>
                </a:solidFill>
                <a:latin typeface="Impact"/>
                <a:ea typeface="+mj-ea"/>
                <a:cs typeface="+mj-cs"/>
              </a:rPr>
              <a:t>ATENDIMENTO</a:t>
            </a:r>
          </a:p>
          <a:p>
            <a:r>
              <a:rPr lang="pt-BR" sz="4400">
                <a:solidFill>
                  <a:schemeClr val="bg1"/>
                </a:solidFill>
                <a:latin typeface="Impact"/>
                <a:ea typeface="+mj-ea"/>
                <a:cs typeface="+mj-cs"/>
              </a:rPr>
              <a:t>CAEX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F166DA4-6F38-5271-A679-0D4D4534E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6505" y="335658"/>
            <a:ext cx="1759381" cy="368731"/>
          </a:xfrm>
          <a:prstGeom prst="rect">
            <a:avLst/>
          </a:prstGeom>
        </p:spPr>
      </p:pic>
      <p:pic>
        <p:nvPicPr>
          <p:cNvPr id="12" name="Imagem 11" descr="Ícone&#10;&#10;O conteúdo gerado por IA pode estar incorreto.">
            <a:extLst>
              <a:ext uri="{FF2B5EF4-FFF2-40B4-BE49-F238E27FC236}">
                <a16:creationId xmlns:a16="http://schemas.microsoft.com/office/drawing/2014/main" id="{59D41612-744B-11C2-237A-2A30473403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052" y="520023"/>
            <a:ext cx="781050" cy="78105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4C05D4C-E6F3-29EF-6860-1B26B3AAAF48}"/>
              </a:ext>
            </a:extLst>
          </p:cNvPr>
          <p:cNvSpPr txBox="1"/>
          <p:nvPr/>
        </p:nvSpPr>
        <p:spPr>
          <a:xfrm>
            <a:off x="5138748" y="1711339"/>
            <a:ext cx="5866988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000" b="1">
                <a:solidFill>
                  <a:schemeClr val="bg1"/>
                </a:solidFill>
                <a:latin typeface="Gotham" panose="02000504050000020004" pitchFamily="2" charset="0"/>
              </a:rPr>
              <a:t>O CAEX </a:t>
            </a:r>
            <a:r>
              <a:rPr lang="pt-BR" sz="2000">
                <a:solidFill>
                  <a:schemeClr val="bg1"/>
                </a:solidFill>
                <a:latin typeface="Gotham" panose="02000504050000020004" pitchFamily="2" charset="0"/>
              </a:rPr>
              <a:t>estará disponível para atendimento aos expositores nas seguintes datas e horários:</a:t>
            </a: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5BF597FD-4FC6-FF70-7D00-FB5B156D79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8129903"/>
              </p:ext>
            </p:extLst>
          </p:nvPr>
        </p:nvGraphicFramePr>
        <p:xfrm>
          <a:off x="5232387" y="3189946"/>
          <a:ext cx="5718640" cy="23282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7030">
                  <a:extLst>
                    <a:ext uri="{9D8B030D-6E8A-4147-A177-3AD203B41FA5}">
                      <a16:colId xmlns:a16="http://schemas.microsoft.com/office/drawing/2014/main" val="3578452852"/>
                    </a:ext>
                  </a:extLst>
                </a:gridCol>
                <a:gridCol w="1940805">
                  <a:extLst>
                    <a:ext uri="{9D8B030D-6E8A-4147-A177-3AD203B41FA5}">
                      <a16:colId xmlns:a16="http://schemas.microsoft.com/office/drawing/2014/main" val="631275279"/>
                    </a:ext>
                  </a:extLst>
                </a:gridCol>
                <a:gridCol w="1940805">
                  <a:extLst>
                    <a:ext uri="{9D8B030D-6E8A-4147-A177-3AD203B41FA5}">
                      <a16:colId xmlns:a16="http://schemas.microsoft.com/office/drawing/2014/main" val="727424695"/>
                    </a:ext>
                  </a:extLst>
                </a:gridCol>
              </a:tblGrid>
              <a:tr h="465656">
                <a:tc gridSpan="3"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/>
                        <a:t>MONTAGEM</a:t>
                      </a:r>
                    </a:p>
                  </a:txBody>
                  <a:tcPr anchor="ctr">
                    <a:solidFill>
                      <a:srgbClr val="7539F5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>
                        <a:buNone/>
                      </a:pPr>
                      <a:endParaRPr lang="pt-BR"/>
                    </a:p>
                  </a:txBody>
                  <a:tcPr>
                    <a:solidFill>
                      <a:srgbClr val="7539F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solidFill>
                      <a:srgbClr val="7539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0169583"/>
                  </a:ext>
                </a:extLst>
              </a:tr>
              <a:tr h="465656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i="0" u="none" strike="noStrike" noProof="0">
                          <a:solidFill>
                            <a:srgbClr val="FFFFFF"/>
                          </a:solidFill>
                          <a:latin typeface="Aptos"/>
                        </a:rPr>
                        <a:t>28/10</a:t>
                      </a:r>
                      <a:endParaRPr lang="pt-BR" sz="1600" b="0" i="0" u="none" strike="noStrike" noProof="0">
                        <a:solidFill>
                          <a:srgbClr val="000000"/>
                        </a:solidFill>
                        <a:latin typeface="Aptos"/>
                      </a:endParaRPr>
                    </a:p>
                  </a:txBody>
                  <a:tcPr anchor="ctr">
                    <a:solidFill>
                      <a:srgbClr val="040C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i="0" u="none" strike="noStrike" noProof="0">
                          <a:solidFill>
                            <a:srgbClr val="FFFFFF"/>
                          </a:solidFill>
                          <a:latin typeface="Aptos"/>
                        </a:rPr>
                        <a:t>TERÇA-FEIRA</a:t>
                      </a:r>
                      <a:endParaRPr lang="pt-BR" sz="1600" b="0" i="0" u="none" strike="noStrike" noProof="0">
                        <a:solidFill>
                          <a:srgbClr val="000000"/>
                        </a:solidFill>
                        <a:latin typeface="Aptos"/>
                      </a:endParaRPr>
                    </a:p>
                  </a:txBody>
                  <a:tcPr anchor="ctr">
                    <a:solidFill>
                      <a:srgbClr val="040C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i="0" u="none" strike="noStrike" noProof="0">
                          <a:solidFill>
                            <a:srgbClr val="FFFFFF"/>
                          </a:solidFill>
                          <a:latin typeface="Aptos"/>
                        </a:rPr>
                        <a:t>08h00 às 20h00</a:t>
                      </a:r>
                      <a:endParaRPr lang="pt-BR" sz="1600" b="0" i="0" u="none" strike="noStrike" noProof="0">
                        <a:solidFill>
                          <a:srgbClr val="000000"/>
                        </a:solidFill>
                        <a:latin typeface="Aptos"/>
                      </a:endParaRPr>
                    </a:p>
                  </a:txBody>
                  <a:tcPr anchor="ctr">
                    <a:solidFill>
                      <a:srgbClr val="040C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803035"/>
                  </a:ext>
                </a:extLst>
              </a:tr>
              <a:tr h="465656">
                <a:tc gridSpan="3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 i="0" u="none" strike="noStrike" noProof="0">
                          <a:solidFill>
                            <a:srgbClr val="FFFFFF"/>
                          </a:solidFill>
                          <a:latin typeface="Aptos"/>
                        </a:rPr>
                        <a:t>REALIZAÇÃO</a:t>
                      </a:r>
                      <a:endParaRPr lang="pt-BR" sz="1800" b="1" i="0" u="none" strike="noStrike" noProof="0">
                        <a:solidFill>
                          <a:srgbClr val="000000"/>
                        </a:solidFill>
                        <a:latin typeface="Aptos"/>
                      </a:endParaRPr>
                    </a:p>
                  </a:txBody>
                  <a:tcPr anchor="ctr">
                    <a:solidFill>
                      <a:srgbClr val="7539F5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1600" b="0" i="0" u="none" strike="noStrike" noProof="0">
                        <a:solidFill>
                          <a:srgbClr val="FFFFFF"/>
                        </a:solidFill>
                        <a:latin typeface="Aptos"/>
                      </a:endParaRPr>
                    </a:p>
                  </a:txBody>
                  <a:tcPr anchor="ctr">
                    <a:solidFill>
                      <a:srgbClr val="7539F5"/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1600" b="0" i="0" u="none" strike="noStrike" noProof="0">
                        <a:solidFill>
                          <a:srgbClr val="FFFFFF"/>
                        </a:solidFill>
                        <a:latin typeface="Aptos"/>
                      </a:endParaRPr>
                    </a:p>
                  </a:txBody>
                  <a:tcPr anchor="ctr">
                    <a:solidFill>
                      <a:srgbClr val="7539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020065"/>
                  </a:ext>
                </a:extLst>
              </a:tr>
              <a:tr h="465656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i="0" u="none" strike="noStrike" noProof="0">
                          <a:solidFill>
                            <a:srgbClr val="FFFFFF"/>
                          </a:solidFill>
                          <a:latin typeface="Aptos"/>
                        </a:rPr>
                        <a:t>29/10</a:t>
                      </a:r>
                      <a:endParaRPr lang="pt-BR" sz="1600" b="0" i="0" u="none" strike="noStrike" noProof="0">
                        <a:solidFill>
                          <a:srgbClr val="000000"/>
                        </a:solidFill>
                        <a:latin typeface="Aptos"/>
                      </a:endParaRPr>
                    </a:p>
                  </a:txBody>
                  <a:tcPr anchor="ctr">
                    <a:solidFill>
                      <a:srgbClr val="040C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i="0" u="none" strike="noStrike" noProof="0">
                          <a:solidFill>
                            <a:srgbClr val="FFFFFF"/>
                          </a:solidFill>
                          <a:latin typeface="Aptos"/>
                        </a:rPr>
                        <a:t>QUARTA-FEIRA</a:t>
                      </a:r>
                      <a:endParaRPr lang="pt-BR" sz="1600" b="0" i="0" u="none" strike="noStrike" noProof="0">
                        <a:solidFill>
                          <a:srgbClr val="000000"/>
                        </a:solidFill>
                        <a:latin typeface="Aptos"/>
                      </a:endParaRPr>
                    </a:p>
                  </a:txBody>
                  <a:tcPr anchor="ctr">
                    <a:solidFill>
                      <a:srgbClr val="040C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i="0" u="none" strike="noStrike" noProof="0">
                          <a:solidFill>
                            <a:srgbClr val="FFFFFF"/>
                          </a:solidFill>
                          <a:latin typeface="Aptos"/>
                        </a:rPr>
                        <a:t>08h00 às 19h00</a:t>
                      </a:r>
                      <a:endParaRPr lang="pt-BR" sz="1600" b="0" i="0" u="none" strike="noStrike" noProof="0">
                        <a:solidFill>
                          <a:srgbClr val="000000"/>
                        </a:solidFill>
                        <a:latin typeface="Aptos"/>
                      </a:endParaRPr>
                    </a:p>
                  </a:txBody>
                  <a:tcPr anchor="ctr">
                    <a:solidFill>
                      <a:srgbClr val="040C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0183127"/>
                  </a:ext>
                </a:extLst>
              </a:tr>
              <a:tr h="465654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i="0" u="none" strike="noStrike" noProof="0" dirty="0">
                          <a:solidFill>
                            <a:srgbClr val="FFFFFF"/>
                          </a:solidFill>
                          <a:latin typeface="Aptos"/>
                        </a:rPr>
                        <a:t>30/10</a:t>
                      </a:r>
                      <a:endParaRPr lang="pt-BR" sz="1600" b="0" i="0" u="none" strike="noStrike" noProof="0" dirty="0">
                        <a:solidFill>
                          <a:srgbClr val="000000"/>
                        </a:solidFill>
                        <a:latin typeface="Aptos"/>
                      </a:endParaRPr>
                    </a:p>
                  </a:txBody>
                  <a:tcPr anchor="ctr">
                    <a:solidFill>
                      <a:srgbClr val="040C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i="0" u="none" strike="noStrike" noProof="0" dirty="0">
                          <a:solidFill>
                            <a:srgbClr val="FFFFFF"/>
                          </a:solidFill>
                          <a:latin typeface="Aptos"/>
                        </a:rPr>
                        <a:t>QUINTA-FEIRA</a:t>
                      </a:r>
                      <a:endParaRPr lang="pt-BR" sz="1600" b="0" i="0" u="none" strike="noStrike" noProof="0" dirty="0">
                        <a:solidFill>
                          <a:srgbClr val="000000"/>
                        </a:solidFill>
                        <a:latin typeface="Aptos"/>
                      </a:endParaRPr>
                    </a:p>
                  </a:txBody>
                  <a:tcPr anchor="ctr">
                    <a:solidFill>
                      <a:srgbClr val="040C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i="0" u="none" strike="noStrike" noProof="0" dirty="0">
                          <a:solidFill>
                            <a:srgbClr val="FFFFFF"/>
                          </a:solidFill>
                          <a:latin typeface="Aptos"/>
                        </a:rPr>
                        <a:t>08h00 às 19h00</a:t>
                      </a:r>
                      <a:endParaRPr lang="pt-BR" sz="1600" b="0" i="0" u="none" strike="noStrike" noProof="0" dirty="0">
                        <a:solidFill>
                          <a:srgbClr val="000000"/>
                        </a:solidFill>
                        <a:latin typeface="Aptos"/>
                      </a:endParaRPr>
                    </a:p>
                  </a:txBody>
                  <a:tcPr anchor="ctr">
                    <a:solidFill>
                      <a:srgbClr val="040C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99065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7703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C5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2AEE89-F3BA-35D2-0237-455BFED3F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Único Canto Arredondado 2">
            <a:extLst>
              <a:ext uri="{FF2B5EF4-FFF2-40B4-BE49-F238E27FC236}">
                <a16:creationId xmlns:a16="http://schemas.microsoft.com/office/drawing/2014/main" id="{5BCA4398-965E-B2B4-C9F2-7757EB196FDF}"/>
              </a:ext>
            </a:extLst>
          </p:cNvPr>
          <p:cNvSpPr/>
          <p:nvPr/>
        </p:nvSpPr>
        <p:spPr>
          <a:xfrm>
            <a:off x="631" y="2512"/>
            <a:ext cx="7315152" cy="6840928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DBDBDB"/>
              </a:solidFill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C6879388-4F4A-AB5A-C0B8-352394B7B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33" y="509830"/>
            <a:ext cx="1759381" cy="368731"/>
          </a:xfrm>
          <a:prstGeom prst="rect">
            <a:avLst/>
          </a:prstGeom>
        </p:spPr>
      </p:pic>
      <p:pic>
        <p:nvPicPr>
          <p:cNvPr id="17" name="Imagem 16" descr="Ícone&#10;&#10;O conteúdo gerado por IA pode estar incorreto.">
            <a:extLst>
              <a:ext uri="{FF2B5EF4-FFF2-40B4-BE49-F238E27FC236}">
                <a16:creationId xmlns:a16="http://schemas.microsoft.com/office/drawing/2014/main" id="{F703F840-9B1A-8FAB-8F23-FD1E8B0BB9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13575" y="303509"/>
            <a:ext cx="774916" cy="781373"/>
          </a:xfrm>
          <a:prstGeom prst="rect">
            <a:avLst/>
          </a:prstGeom>
        </p:spPr>
      </p:pic>
      <p:pic>
        <p:nvPicPr>
          <p:cNvPr id="5" name="Picture 2171" descr="Diagrama&#10;&#10;Descrição gerada automaticamente">
            <a:extLst>
              <a:ext uri="{FF2B5EF4-FFF2-40B4-BE49-F238E27FC236}">
                <a16:creationId xmlns:a16="http://schemas.microsoft.com/office/drawing/2014/main" id="{B21298E7-1D06-9A4F-42CE-045F31F201AA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6428016" y="1613435"/>
            <a:ext cx="5338445" cy="4439920"/>
          </a:xfrm>
          <a:prstGeom prst="roundRect">
            <a:avLst/>
          </a:prstGeom>
        </p:spPr>
      </p:pic>
      <p:sp>
        <p:nvSpPr>
          <p:cNvPr id="15" name="CaixaDeTexto 4">
            <a:extLst>
              <a:ext uri="{FF2B5EF4-FFF2-40B4-BE49-F238E27FC236}">
                <a16:creationId xmlns:a16="http://schemas.microsoft.com/office/drawing/2014/main" id="{4970CC7F-AC08-D919-1DDA-A61CEBD7C856}"/>
              </a:ext>
            </a:extLst>
          </p:cNvPr>
          <p:cNvSpPr txBox="1"/>
          <p:nvPr/>
        </p:nvSpPr>
        <p:spPr>
          <a:xfrm>
            <a:off x="320048" y="1417343"/>
            <a:ext cx="5175001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dirty="0">
                <a:solidFill>
                  <a:srgbClr val="040C50"/>
                </a:solidFill>
                <a:latin typeface="Impact"/>
                <a:ea typeface="+mj-ea"/>
                <a:cs typeface="+mj-cs"/>
              </a:rPr>
              <a:t> COMO CHEGAR – </a:t>
            </a:r>
            <a:r>
              <a:rPr lang="pt-BR" sz="2800" dirty="0">
                <a:solidFill>
                  <a:srgbClr val="040C50"/>
                </a:solidFill>
                <a:highlight>
                  <a:srgbClr val="FFFF00"/>
                </a:highlight>
                <a:latin typeface="Impact"/>
                <a:ea typeface="+mj-ea"/>
                <a:cs typeface="+mj-cs"/>
              </a:rPr>
              <a:t>SÃO PAULO EXPO:</a:t>
            </a:r>
            <a:endParaRPr lang="pt-BR" sz="2800" dirty="0">
              <a:solidFill>
                <a:srgbClr val="040C50"/>
              </a:solidFill>
              <a:highlight>
                <a:srgbClr val="FFFF00"/>
              </a:highlight>
              <a:ea typeface="+mj-ea"/>
              <a:cs typeface="+mj-cs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563AEE01-0F59-50C2-6CB6-09096BD1FF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301" y="510983"/>
            <a:ext cx="1780002" cy="369043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F2AF0087-6D9F-32C8-0B0B-E6F7941E75DC}"/>
              </a:ext>
            </a:extLst>
          </p:cNvPr>
          <p:cNvSpPr/>
          <p:nvPr/>
        </p:nvSpPr>
        <p:spPr>
          <a:xfrm>
            <a:off x="378078" y="3065751"/>
            <a:ext cx="1895309" cy="30882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1F5A39B-B92E-0678-F313-3BC7C33B52FA}"/>
              </a:ext>
            </a:extLst>
          </p:cNvPr>
          <p:cNvSpPr txBox="1"/>
          <p:nvPr/>
        </p:nvSpPr>
        <p:spPr>
          <a:xfrm>
            <a:off x="359812" y="1823813"/>
            <a:ext cx="5561604" cy="220547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latinLnBrk="0">
              <a:lnSpc>
                <a:spcPct val="107000"/>
              </a:lnSpc>
              <a:buClrTx/>
              <a:buSzTx/>
              <a:buFontTx/>
              <a:buNone/>
              <a:tabLst/>
            </a:pPr>
            <a:endParaRPr kumimoji="0" lang="pt-BR" altLang="pt-BR" sz="1800" b="0" i="0" strike="noStrike" cap="none" normalizeH="0" baseline="0" dirty="0">
              <a:ln>
                <a:noFill/>
              </a:ln>
              <a:effectLst/>
              <a:ea typeface="Arial" panose="020B0604020202020204" pitchFamily="34" charset="0"/>
            </a:endParaRPr>
          </a:p>
          <a:p>
            <a:pPr marL="0" marR="0" lvl="0" indent="0" algn="l" defTabSz="914400" rtl="0" latinLnBrk="0">
              <a:lnSpc>
                <a:spcPct val="107000"/>
              </a:lnSpc>
              <a:buClrTx/>
              <a:buSzTx/>
              <a:buFontTx/>
              <a:buNone/>
              <a:tabLst/>
            </a:pPr>
            <a:r>
              <a:rPr kumimoji="0" lang="pt-BR" altLang="pt-BR" sz="2000" b="0" i="0" strike="noStrike" cap="none" normalizeH="0" baseline="0" dirty="0">
                <a:ln>
                  <a:noFill/>
                </a:ln>
                <a:effectLst/>
                <a:latin typeface="Gotham" panose="02000504050000020004" pitchFamily="2" charset="0"/>
                <a:ea typeface="Arial" panose="020B0604020202020204" pitchFamily="34" charset="0"/>
              </a:rPr>
              <a:t>Rodovia dos Imigrantes, 1,5km </a:t>
            </a:r>
            <a:r>
              <a:rPr kumimoji="0" lang="pt-BR" altLang="pt-BR" sz="2000" b="0" i="0" strike="noStrike" cap="none" normalizeH="0" baseline="0" dirty="0">
                <a:ln>
                  <a:noFill/>
                </a:ln>
                <a:effectLst/>
                <a:latin typeface="Gotham" panose="02000504050000020004" pitchFamily="2" charset="0"/>
                <a:ea typeface="Calibri"/>
              </a:rPr>
              <a:t>–</a:t>
            </a:r>
            <a:r>
              <a:rPr kumimoji="0" lang="pt-BR" altLang="pt-BR" sz="2000" b="0" i="0" strike="noStrike" cap="none" normalizeH="0" baseline="0" dirty="0">
                <a:ln>
                  <a:noFill/>
                </a:ln>
                <a:effectLst/>
                <a:latin typeface="Gotham" panose="02000504050000020004" pitchFamily="2" charset="0"/>
                <a:ea typeface="Arial" panose="020B0604020202020204" pitchFamily="34" charset="0"/>
              </a:rPr>
              <a:t> Jabaquara, São Paulo </a:t>
            </a:r>
            <a:r>
              <a:rPr kumimoji="0" lang="pt-BR" altLang="pt-BR" sz="2000" b="0" i="0" strike="noStrike" cap="none" normalizeH="0" baseline="0" dirty="0">
                <a:ln>
                  <a:noFill/>
                </a:ln>
                <a:effectLst/>
                <a:latin typeface="Gotham" panose="02000504050000020004" pitchFamily="2" charset="0"/>
                <a:ea typeface="Calibri"/>
              </a:rPr>
              <a:t>–</a:t>
            </a:r>
            <a:r>
              <a:rPr kumimoji="0" lang="pt-BR" altLang="pt-BR" sz="2000" b="0" i="0" strike="noStrike" cap="none" normalizeH="0" baseline="0" dirty="0">
                <a:ln>
                  <a:noFill/>
                </a:ln>
                <a:effectLst/>
                <a:latin typeface="Gotham" panose="02000504050000020004" pitchFamily="2" charset="0"/>
                <a:ea typeface="Arial" panose="020B0604020202020204" pitchFamily="34" charset="0"/>
              </a:rPr>
              <a:t> SP </a:t>
            </a:r>
          </a:p>
          <a:p>
            <a:pPr marL="0" marR="0" lvl="0" indent="0" algn="l" defTabSz="914400" rtl="0" latinLnBrk="0">
              <a:lnSpc>
                <a:spcPct val="107000"/>
              </a:lnSpc>
              <a:buClrTx/>
              <a:buSzTx/>
              <a:buFontTx/>
              <a:buNone/>
              <a:tabLst/>
            </a:pPr>
            <a:endParaRPr lang="pt-BR" altLang="pt-BR" dirty="0"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1" i="0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otham" panose="02000504050000020004" pitchFamily="2" charset="0"/>
                <a:ea typeface="Calibri"/>
              </a:rPr>
              <a:t>Carga e descarga: </a:t>
            </a:r>
            <a:br>
              <a:rPr lang="pt-BR" altLang="pt-BR" sz="1400" b="1" dirty="0">
                <a:solidFill>
                  <a:schemeClr val="bg1"/>
                </a:solidFill>
                <a:latin typeface="Gotham" panose="02000504050000020004" pitchFamily="2" charset="0"/>
                <a:ea typeface="Calibri"/>
              </a:rPr>
            </a:br>
            <a:endParaRPr kumimoji="0" lang="pt-BR" altLang="pt-BR" sz="1400" b="1" i="0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Gotham" panose="02000504050000020004" pitchFamily="2" charset="0"/>
              <a:ea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0" strike="noStrike" cap="none" normalizeH="0" baseline="0" dirty="0">
                <a:ln>
                  <a:noFill/>
                </a:ln>
                <a:effectLst/>
                <a:latin typeface="Gotham" panose="02000504050000020004" pitchFamily="2" charset="0"/>
                <a:ea typeface="Arial" panose="020B0604020202020204" pitchFamily="34" charset="0"/>
              </a:rPr>
              <a:t>Rua Etruscos, 24 </a:t>
            </a:r>
            <a:r>
              <a:rPr kumimoji="0" lang="pt-BR" altLang="pt-BR" sz="1400" b="0" i="0" strike="noStrike" cap="none" normalizeH="0" baseline="0" dirty="0">
                <a:ln>
                  <a:noFill/>
                </a:ln>
                <a:effectLst/>
                <a:latin typeface="Gotham" panose="02000504050000020004" pitchFamily="2" charset="0"/>
                <a:ea typeface="Calibri"/>
              </a:rPr>
              <a:t>–</a:t>
            </a:r>
            <a:r>
              <a:rPr kumimoji="0" lang="pt-BR" altLang="pt-BR" sz="1400" b="0" i="0" strike="noStrike" cap="none" normalizeH="0" baseline="0" dirty="0">
                <a:ln>
                  <a:noFill/>
                </a:ln>
                <a:effectLst/>
                <a:latin typeface="Gotham" panose="02000504050000020004" pitchFamily="2" charset="0"/>
                <a:ea typeface="Arial" panose="020B0604020202020204" pitchFamily="34" charset="0"/>
              </a:rPr>
              <a:t> Vila da Saúde, São Paulo </a:t>
            </a:r>
            <a:r>
              <a:rPr kumimoji="0" lang="pt-BR" altLang="pt-BR" sz="1400" b="0" i="0" strike="noStrike" cap="none" normalizeH="0" baseline="0" dirty="0">
                <a:ln>
                  <a:noFill/>
                </a:ln>
                <a:effectLst/>
                <a:latin typeface="Gotham" panose="02000504050000020004" pitchFamily="2" charset="0"/>
                <a:ea typeface="Calibri"/>
              </a:rPr>
              <a:t>–</a:t>
            </a:r>
            <a:r>
              <a:rPr kumimoji="0" lang="pt-BR" altLang="pt-BR" sz="1400" b="0" i="0" strike="noStrike" cap="none" normalizeH="0" baseline="0" dirty="0">
                <a:ln>
                  <a:noFill/>
                </a:ln>
                <a:effectLst/>
                <a:latin typeface="Gotham" panose="02000504050000020004" pitchFamily="2" charset="0"/>
                <a:ea typeface="Arial" panose="020B0604020202020204" pitchFamily="34" charset="0"/>
              </a:rPr>
              <a:t> SP </a:t>
            </a:r>
            <a:r>
              <a:rPr kumimoji="0" lang="pt-BR" altLang="pt-BR" sz="1400" b="1" i="0" strike="noStrike" cap="none" normalizeH="0" baseline="0" dirty="0">
                <a:ln>
                  <a:noFill/>
                </a:ln>
                <a:effectLst/>
                <a:latin typeface="Gotham" panose="02000504050000020004" pitchFamily="2" charset="0"/>
                <a:ea typeface="Arial" panose="020B0604020202020204" pitchFamily="34" charset="0"/>
              </a:rPr>
              <a:t>(acesso a Rua Etruscos por meio da Av. Miguel Estefano, 2.972).</a:t>
            </a:r>
            <a:endParaRPr lang="pt-BR" altLang="pt-BR" sz="1400" b="1" i="0" strike="noStrike" cap="none" normalizeH="0" baseline="0" dirty="0">
              <a:ln>
                <a:noFill/>
              </a:ln>
              <a:effectLst/>
              <a:latin typeface="Gotham" panose="02000504050000020004" pitchFamily="2" charset="0"/>
              <a:ea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FA85E6C-EB43-C094-6A9A-DC29EF9269C3}"/>
              </a:ext>
            </a:extLst>
          </p:cNvPr>
          <p:cNvSpPr txBox="1"/>
          <p:nvPr/>
        </p:nvSpPr>
        <p:spPr>
          <a:xfrm>
            <a:off x="378078" y="5025499"/>
            <a:ext cx="5561604" cy="143020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latinLnBrk="0">
              <a:lnSpc>
                <a:spcPct val="107000"/>
              </a:lnSpc>
              <a:buClrTx/>
              <a:buSzTx/>
              <a:buFontTx/>
              <a:buNone/>
              <a:tabLst/>
            </a:pPr>
            <a:r>
              <a:rPr lang="pt-BR" altLang="pt-BR" sz="1400" b="1" dirty="0">
                <a:latin typeface="Gotham" panose="02000504050000020004" pitchFamily="2" charset="0"/>
                <a:ea typeface="Calibri"/>
              </a:rPr>
              <a:t>Edifício Garagem: </a:t>
            </a:r>
            <a:r>
              <a:rPr lang="pt-BR" altLang="pt-BR" sz="1400" dirty="0">
                <a:latin typeface="Gotham" panose="02000504050000020004" pitchFamily="2" charset="0"/>
                <a:ea typeface="Calibri"/>
              </a:rPr>
              <a:t>Entrada pelas </a:t>
            </a:r>
            <a:r>
              <a:rPr kumimoji="0" lang="pt-BR" altLang="pt-BR" sz="1400" b="0" i="0" strike="noStrike" cap="none" normalizeH="0" baseline="0" dirty="0">
                <a:ln>
                  <a:noFill/>
                </a:ln>
                <a:effectLst/>
                <a:latin typeface="Gotham" panose="02000504050000020004" pitchFamily="2" charset="0"/>
                <a:ea typeface="Calibri"/>
              </a:rPr>
              <a:t>ruas internas do complexo São Paulo Expo, com acesso pela Rodovia dos Imigrantes, 1,5km ou pela Av. Miguel Es</a:t>
            </a:r>
            <a:r>
              <a:rPr kumimoji="0" lang="pt-BR" altLang="pt-BR" sz="1400" b="0" i="0" strike="noStrike" cap="none" normalizeH="0" baseline="0" dirty="0">
                <a:ln>
                  <a:noFill/>
                </a:ln>
                <a:effectLst/>
                <a:latin typeface="Gotham" panose="02000504050000020004" pitchFamily="2" charset="0"/>
                <a:ea typeface="Arial" panose="020B0604020202020204" pitchFamily="34" charset="0"/>
              </a:rPr>
              <a:t>t</a:t>
            </a:r>
            <a:r>
              <a:rPr kumimoji="0" lang="pt-BR" altLang="pt-BR" sz="1400" b="0" i="0" strike="noStrike" cap="none" normalizeH="0" baseline="0" dirty="0">
                <a:ln>
                  <a:noFill/>
                </a:ln>
                <a:effectLst/>
                <a:latin typeface="Gotham" panose="02000504050000020004" pitchFamily="2" charset="0"/>
                <a:ea typeface="Calibri"/>
              </a:rPr>
              <a:t>efano, 3.989</a:t>
            </a:r>
            <a:r>
              <a:rPr lang="pt-BR" altLang="pt-BR" sz="1400" dirty="0">
                <a:latin typeface="Gotham" panose="02000504050000020004" pitchFamily="2" charset="0"/>
                <a:ea typeface="Calibri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400" b="0" i="0" strike="noStrike" cap="none" normalizeH="0" baseline="0" dirty="0">
              <a:ln>
                <a:noFill/>
              </a:ln>
              <a:effectLst/>
              <a:latin typeface="Gotham" panose="02000504050000020004" pitchFamily="2" charset="0"/>
              <a:ea typeface="Calibri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0" i="1" strike="noStrike" cap="none" normalizeH="0" baseline="0" dirty="0">
                <a:ln>
                  <a:noFill/>
                </a:ln>
                <a:effectLst/>
                <a:latin typeface="Gotham" panose="02000504050000020004" pitchFamily="2" charset="0"/>
                <a:ea typeface="Calibri"/>
              </a:rPr>
              <a:t>Cobranças feitas a cada 12h com preço fixo por veículo - destinado a carros de passei e utilitários de pequeno porte</a:t>
            </a:r>
            <a:r>
              <a:rPr lang="pt-BR" altLang="pt-BR" sz="1400" i="1" dirty="0">
                <a:latin typeface="Gotham" panose="02000504050000020004" pitchFamily="2" charset="0"/>
                <a:ea typeface="Calibri"/>
              </a:rPr>
              <a:t>.</a:t>
            </a:r>
            <a:endParaRPr lang="pt-BR" altLang="pt-BR" sz="1400" b="0" i="1" strike="noStrike" cap="none" normalizeH="0" baseline="0" dirty="0">
              <a:ln>
                <a:noFill/>
              </a:ln>
              <a:effectLst/>
              <a:latin typeface="Gotham" panose="02000504050000020004" pitchFamily="2" charset="0"/>
              <a:ea typeface="Calibri"/>
            </a:endParaRPr>
          </a:p>
        </p:txBody>
      </p:sp>
      <p:sp>
        <p:nvSpPr>
          <p:cNvPr id="8" name="CaixaDeTexto 4">
            <a:extLst>
              <a:ext uri="{FF2B5EF4-FFF2-40B4-BE49-F238E27FC236}">
                <a16:creationId xmlns:a16="http://schemas.microsoft.com/office/drawing/2014/main" id="{9AE04398-E2B1-1BE8-2DD6-50D13A8B0645}"/>
              </a:ext>
            </a:extLst>
          </p:cNvPr>
          <p:cNvSpPr txBox="1"/>
          <p:nvPr/>
        </p:nvSpPr>
        <p:spPr>
          <a:xfrm>
            <a:off x="425539" y="4265784"/>
            <a:ext cx="5175001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dirty="0">
                <a:solidFill>
                  <a:srgbClr val="040C50"/>
                </a:solidFill>
                <a:latin typeface="Impact"/>
                <a:ea typeface="+mj-ea"/>
                <a:cs typeface="+mj-cs"/>
              </a:rPr>
              <a:t>COMO CHEGAR – </a:t>
            </a:r>
            <a:r>
              <a:rPr lang="pt-BR" sz="2800" dirty="0">
                <a:solidFill>
                  <a:srgbClr val="040C50"/>
                </a:solidFill>
                <a:highlight>
                  <a:srgbClr val="FFFF00"/>
                </a:highlight>
                <a:latin typeface="Impact"/>
                <a:ea typeface="+mj-ea"/>
                <a:cs typeface="+mj-cs"/>
              </a:rPr>
              <a:t>ESTACIONAMENTO:</a:t>
            </a:r>
            <a:endParaRPr lang="pt-BR" sz="2800" dirty="0">
              <a:solidFill>
                <a:srgbClr val="040C50"/>
              </a:solidFill>
              <a:highlight>
                <a:srgbClr val="FFFF00"/>
              </a:highlight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6854445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C5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53EE1D-331D-FD79-F3D7-AFB3111B0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Único Canto Arredondado 2">
            <a:extLst>
              <a:ext uri="{FF2B5EF4-FFF2-40B4-BE49-F238E27FC236}">
                <a16:creationId xmlns:a16="http://schemas.microsoft.com/office/drawing/2014/main" id="{72002683-0D62-8594-A104-F8DFAC3B87DC}"/>
              </a:ext>
            </a:extLst>
          </p:cNvPr>
          <p:cNvSpPr/>
          <p:nvPr/>
        </p:nvSpPr>
        <p:spPr>
          <a:xfrm rot="16200000">
            <a:off x="4956227" y="-435891"/>
            <a:ext cx="6857999" cy="7703947"/>
          </a:xfrm>
          <a:prstGeom prst="round1Rect">
            <a:avLst/>
          </a:prstGeom>
          <a:solidFill>
            <a:srgbClr val="7538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DBDBDB"/>
              </a:solidFill>
            </a:endParaRPr>
          </a:p>
        </p:txBody>
      </p:sp>
      <p:sp>
        <p:nvSpPr>
          <p:cNvPr id="4" name="CaixaDeTexto 4">
            <a:extLst>
              <a:ext uri="{FF2B5EF4-FFF2-40B4-BE49-F238E27FC236}">
                <a16:creationId xmlns:a16="http://schemas.microsoft.com/office/drawing/2014/main" id="{22973F79-0C63-E139-0B3D-2A48BAC0F74B}"/>
              </a:ext>
            </a:extLst>
          </p:cNvPr>
          <p:cNvSpPr txBox="1"/>
          <p:nvPr/>
        </p:nvSpPr>
        <p:spPr>
          <a:xfrm>
            <a:off x="577500" y="2891319"/>
            <a:ext cx="3812194" cy="218521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>
                <a:solidFill>
                  <a:srgbClr val="FFFF00"/>
                </a:solidFill>
                <a:latin typeface="Impact"/>
                <a:ea typeface="+mj-ea"/>
                <a:cs typeface="+mj-cs"/>
              </a:rPr>
              <a:t>INFORMAÇÕES</a:t>
            </a:r>
          </a:p>
          <a:p>
            <a:r>
              <a:rPr lang="pt-BR" sz="4000">
                <a:solidFill>
                  <a:srgbClr val="FFFF00"/>
                </a:solidFill>
                <a:latin typeface="Impact"/>
                <a:ea typeface="+mj-ea"/>
                <a:cs typeface="+mj-cs"/>
              </a:rPr>
              <a:t>OPERACIONAIS</a:t>
            </a:r>
          </a:p>
          <a:p>
            <a:endParaRPr lang="pt-BR" sz="5600" b="1">
              <a:latin typeface="+mj-lt"/>
              <a:ea typeface="+mj-ea"/>
              <a:cs typeface="+mj-cs"/>
            </a:endParaRPr>
          </a:p>
        </p:txBody>
      </p:sp>
      <p:pic>
        <p:nvPicPr>
          <p:cNvPr id="17" name="Imagem 16" descr="Ícone&#10;&#10;O conteúdo gerado por IA pode estar incorreto.">
            <a:extLst>
              <a:ext uri="{FF2B5EF4-FFF2-40B4-BE49-F238E27FC236}">
                <a16:creationId xmlns:a16="http://schemas.microsoft.com/office/drawing/2014/main" id="{7C409649-9B6A-F251-52E6-3525ED677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4849" y="971319"/>
            <a:ext cx="774916" cy="781373"/>
          </a:xfrm>
          <a:prstGeom prst="rect">
            <a:avLst/>
          </a:prstGeom>
        </p:spPr>
      </p:pic>
      <p:sp>
        <p:nvSpPr>
          <p:cNvPr id="6" name="CaixaDeTexto 4">
            <a:extLst>
              <a:ext uri="{FF2B5EF4-FFF2-40B4-BE49-F238E27FC236}">
                <a16:creationId xmlns:a16="http://schemas.microsoft.com/office/drawing/2014/main" id="{16D0B7D1-3138-C80C-F5DC-79DB6C140E7F}"/>
              </a:ext>
            </a:extLst>
          </p:cNvPr>
          <p:cNvSpPr txBox="1"/>
          <p:nvPr/>
        </p:nvSpPr>
        <p:spPr>
          <a:xfrm>
            <a:off x="5473499" y="971319"/>
            <a:ext cx="5636194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5400" b="1">
                <a:solidFill>
                  <a:schemeClr val="bg1"/>
                </a:solidFill>
                <a:latin typeface="Impact"/>
                <a:ea typeface="+mj-ea"/>
                <a:cs typeface="+mj-cs"/>
              </a:rPr>
              <a:t>MONTAGEM</a:t>
            </a:r>
            <a:endParaRPr lang="pt-BR" sz="5400">
              <a:solidFill>
                <a:schemeClr val="bg1"/>
              </a:solidFill>
              <a:ea typeface="+mj-ea"/>
              <a:cs typeface="+mj-cs"/>
            </a:endParaRPr>
          </a:p>
        </p:txBody>
      </p:sp>
      <p:pic>
        <p:nvPicPr>
          <p:cNvPr id="7" name="Imagem 6" descr="Ícone&#10;&#10;O conteúdo gerado por IA pode estar incorreto.">
            <a:extLst>
              <a:ext uri="{FF2B5EF4-FFF2-40B4-BE49-F238E27FC236}">
                <a16:creationId xmlns:a16="http://schemas.microsoft.com/office/drawing/2014/main" id="{860CB448-EDB8-B817-B9AC-0DB686173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13173" y="2644767"/>
            <a:ext cx="189052" cy="183051"/>
          </a:xfrm>
          <a:prstGeom prst="rect">
            <a:avLst/>
          </a:prstGeom>
        </p:spPr>
      </p:pic>
      <p:sp>
        <p:nvSpPr>
          <p:cNvPr id="8" name="CaixaDeTexto 5">
            <a:extLst>
              <a:ext uri="{FF2B5EF4-FFF2-40B4-BE49-F238E27FC236}">
                <a16:creationId xmlns:a16="http://schemas.microsoft.com/office/drawing/2014/main" id="{3E3F3337-ED8E-AE8E-79F2-D8A2F9079342}"/>
              </a:ext>
            </a:extLst>
          </p:cNvPr>
          <p:cNvSpPr txBox="1"/>
          <p:nvPr/>
        </p:nvSpPr>
        <p:spPr>
          <a:xfrm>
            <a:off x="5922220" y="2070099"/>
            <a:ext cx="5507780" cy="35394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>
                <a:solidFill>
                  <a:schemeClr val="bg1"/>
                </a:solidFill>
                <a:latin typeface="Gotham" panose="02000504050000020004" pitchFamily="2" charset="0"/>
              </a:rPr>
              <a:t>Os expositores poderão visitar e decorar seus estandes </a:t>
            </a:r>
            <a:r>
              <a:rPr lang="pt-BR" sz="1600" b="1">
                <a:solidFill>
                  <a:srgbClr val="040C50"/>
                </a:solidFill>
                <a:latin typeface="Gotham" panose="02000504050000020004" pitchFamily="2" charset="0"/>
              </a:rPr>
              <a:t>somente</a:t>
            </a:r>
            <a:r>
              <a:rPr lang="pt-BR" sz="1600">
                <a:solidFill>
                  <a:schemeClr val="bg1"/>
                </a:solidFill>
                <a:latin typeface="Gotham" panose="02000504050000020004" pitchFamily="2" charset="0"/>
              </a:rPr>
              <a:t> no último dia de montagem (28/10). Caso tenha dúvidas ou precise de apoio antes dessa data, nossa equipe estará disponível para atendimento remoto.</a:t>
            </a:r>
          </a:p>
          <a:p>
            <a:endParaRPr lang="pt-BR" sz="1600">
              <a:solidFill>
                <a:schemeClr val="bg1"/>
              </a:solidFill>
              <a:latin typeface="Gotham" panose="02000504050000020004" pitchFamily="2" charset="0"/>
            </a:endParaRPr>
          </a:p>
          <a:p>
            <a:r>
              <a:rPr lang="pt-BR" sz="1600">
                <a:solidFill>
                  <a:schemeClr val="bg1"/>
                </a:solidFill>
                <a:latin typeface="Gotham" panose="02000504050000020004" pitchFamily="2" charset="0"/>
              </a:rPr>
              <a:t>A carga e descarga de materiais deverá ser realizada pelos </a:t>
            </a:r>
            <a:r>
              <a:rPr lang="pt-BR" sz="1600" b="1">
                <a:solidFill>
                  <a:srgbClr val="040C50"/>
                </a:solidFill>
                <a:latin typeface="Gotham" panose="02000504050000020004" pitchFamily="2" charset="0"/>
              </a:rPr>
              <a:t>portões 15 e 16 do Pavilhão 5. </a:t>
            </a:r>
            <a:r>
              <a:rPr lang="pt-BR" sz="1600">
                <a:solidFill>
                  <a:schemeClr val="bg1"/>
                </a:solidFill>
                <a:latin typeface="Gotham" panose="02000504050000020004" pitchFamily="2" charset="0"/>
              </a:rPr>
              <a:t>O endereço para acesso é Rua Etruscos, 24, São Paulo.</a:t>
            </a:r>
          </a:p>
          <a:p>
            <a:endParaRPr lang="pt-BR" sz="1600">
              <a:solidFill>
                <a:schemeClr val="bg1"/>
              </a:solidFill>
              <a:latin typeface="Gotham" panose="02000504050000020004" pitchFamily="2" charset="0"/>
            </a:endParaRPr>
          </a:p>
          <a:p>
            <a:r>
              <a:rPr lang="pt-BR" sz="1600">
                <a:solidFill>
                  <a:schemeClr val="bg1"/>
                </a:solidFill>
                <a:latin typeface="Gotham" panose="02000504050000020004" pitchFamily="2" charset="0"/>
              </a:rPr>
              <a:t>A Organização não se responsabiliza pelo recebimento de materiais. </a:t>
            </a:r>
            <a:r>
              <a:rPr lang="pt-BR" sz="1600" b="1">
                <a:solidFill>
                  <a:srgbClr val="040C50"/>
                </a:solidFill>
                <a:latin typeface="Gotham" panose="02000504050000020004" pitchFamily="2" charset="0"/>
              </a:rPr>
              <a:t>É necessário que um representante do expositor</a:t>
            </a:r>
            <a:r>
              <a:rPr lang="pt-BR" sz="1600">
                <a:solidFill>
                  <a:schemeClr val="bg1"/>
                </a:solidFill>
                <a:latin typeface="Gotham" panose="02000504050000020004" pitchFamily="2" charset="0"/>
              </a:rPr>
              <a:t> esteja presente para entregas e coletas.</a:t>
            </a:r>
          </a:p>
        </p:txBody>
      </p:sp>
      <p:pic>
        <p:nvPicPr>
          <p:cNvPr id="9" name="Imagem 8" descr="Ícone&#10;&#10;O conteúdo gerado por IA pode estar incorreto.">
            <a:extLst>
              <a:ext uri="{FF2B5EF4-FFF2-40B4-BE49-F238E27FC236}">
                <a16:creationId xmlns:a16="http://schemas.microsoft.com/office/drawing/2014/main" id="{A2115A93-26C5-AD07-0425-4013321B35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89609" y="3824908"/>
            <a:ext cx="189052" cy="183051"/>
          </a:xfrm>
          <a:prstGeom prst="rect">
            <a:avLst/>
          </a:prstGeom>
        </p:spPr>
      </p:pic>
      <p:pic>
        <p:nvPicPr>
          <p:cNvPr id="10" name="Imagem 9" descr="Ícone&#10;&#10;O conteúdo gerado por IA pode estar incorreto.">
            <a:extLst>
              <a:ext uri="{FF2B5EF4-FFF2-40B4-BE49-F238E27FC236}">
                <a16:creationId xmlns:a16="http://schemas.microsoft.com/office/drawing/2014/main" id="{D92C6E57-628F-2FAF-D3DC-C73428766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8753" y="4932851"/>
            <a:ext cx="189052" cy="183051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3FE27AB2-49DA-E987-A30B-8D894A9BF1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6505" y="335658"/>
            <a:ext cx="1759381" cy="36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329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C5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64201B-7E7D-BDBC-5A07-588A6E8C4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Único Canto Arredondado 2">
            <a:extLst>
              <a:ext uri="{FF2B5EF4-FFF2-40B4-BE49-F238E27FC236}">
                <a16:creationId xmlns:a16="http://schemas.microsoft.com/office/drawing/2014/main" id="{2B042414-11B8-3AFC-3EC9-68A11D4993D2}"/>
              </a:ext>
            </a:extLst>
          </p:cNvPr>
          <p:cNvSpPr/>
          <p:nvPr/>
        </p:nvSpPr>
        <p:spPr>
          <a:xfrm rot="16200000">
            <a:off x="4908227" y="-423891"/>
            <a:ext cx="6857999" cy="7703947"/>
          </a:xfrm>
          <a:prstGeom prst="round1Rect">
            <a:avLst/>
          </a:prstGeom>
          <a:solidFill>
            <a:srgbClr val="7538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DBDBDB"/>
              </a:solidFill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E8DE88BD-DDDB-7C28-23D5-1C1BAAAC0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33" y="509830"/>
            <a:ext cx="1759381" cy="368731"/>
          </a:xfrm>
          <a:prstGeom prst="rect">
            <a:avLst/>
          </a:prstGeom>
        </p:spPr>
      </p:pic>
      <p:sp>
        <p:nvSpPr>
          <p:cNvPr id="4" name="CaixaDeTexto 4">
            <a:extLst>
              <a:ext uri="{FF2B5EF4-FFF2-40B4-BE49-F238E27FC236}">
                <a16:creationId xmlns:a16="http://schemas.microsoft.com/office/drawing/2014/main" id="{8766419E-5133-18D0-1CE2-30F277644782}"/>
              </a:ext>
            </a:extLst>
          </p:cNvPr>
          <p:cNvSpPr txBox="1"/>
          <p:nvPr/>
        </p:nvSpPr>
        <p:spPr>
          <a:xfrm>
            <a:off x="577500" y="2891319"/>
            <a:ext cx="3812194" cy="218521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>
                <a:solidFill>
                  <a:srgbClr val="FFFF00"/>
                </a:solidFill>
                <a:latin typeface="Impact"/>
                <a:ea typeface="+mj-ea"/>
                <a:cs typeface="+mj-cs"/>
              </a:rPr>
              <a:t>SERVIÇOS</a:t>
            </a:r>
            <a:endParaRPr lang="pt-BR">
              <a:solidFill>
                <a:srgbClr val="000000"/>
              </a:solidFill>
              <a:latin typeface="Aptos" panose="020B0004020202020204"/>
              <a:ea typeface="+mj-ea"/>
              <a:cs typeface="+mj-cs"/>
            </a:endParaRPr>
          </a:p>
          <a:p>
            <a:r>
              <a:rPr lang="pt-BR" sz="4000">
                <a:solidFill>
                  <a:srgbClr val="FFFF00"/>
                </a:solidFill>
                <a:latin typeface="Impact"/>
                <a:ea typeface="+mj-ea"/>
                <a:cs typeface="+mj-cs"/>
              </a:rPr>
              <a:t>E TAXAS</a:t>
            </a:r>
          </a:p>
          <a:p>
            <a:endParaRPr lang="pt-BR" sz="5600" b="1">
              <a:latin typeface="+mj-lt"/>
              <a:ea typeface="+mj-ea"/>
              <a:cs typeface="+mj-cs"/>
            </a:endParaRPr>
          </a:p>
        </p:txBody>
      </p:sp>
      <p:pic>
        <p:nvPicPr>
          <p:cNvPr id="17" name="Imagem 16" descr="Ícone&#10;&#10;O conteúdo gerado por IA pode estar incorreto.">
            <a:extLst>
              <a:ext uri="{FF2B5EF4-FFF2-40B4-BE49-F238E27FC236}">
                <a16:creationId xmlns:a16="http://schemas.microsoft.com/office/drawing/2014/main" id="{0647D8E3-42F9-3B70-A64C-DF66F877B0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13575" y="303509"/>
            <a:ext cx="774916" cy="781373"/>
          </a:xfrm>
          <a:prstGeom prst="rect">
            <a:avLst/>
          </a:prstGeom>
        </p:spPr>
      </p:pic>
      <p:sp>
        <p:nvSpPr>
          <p:cNvPr id="5" name="CaixaDeTexto 5">
            <a:extLst>
              <a:ext uri="{FF2B5EF4-FFF2-40B4-BE49-F238E27FC236}">
                <a16:creationId xmlns:a16="http://schemas.microsoft.com/office/drawing/2014/main" id="{61672C90-F162-88BB-B52D-7F15492BB831}"/>
              </a:ext>
            </a:extLst>
          </p:cNvPr>
          <p:cNvSpPr txBox="1"/>
          <p:nvPr/>
        </p:nvSpPr>
        <p:spPr>
          <a:xfrm>
            <a:off x="5147608" y="1321297"/>
            <a:ext cx="5027952" cy="47182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chemeClr val="bg1"/>
                </a:solidFill>
                <a:latin typeface="Gotham"/>
              </a:rPr>
              <a:t>Assim como nos anos anteriores, as cotas de exposição incluem contrapartidas básicas: </a:t>
            </a:r>
            <a:endParaRPr lang="en-US" dirty="0">
              <a:solidFill>
                <a:schemeClr val="bg1"/>
              </a:solidFill>
              <a:latin typeface="Gotham" panose="02000504050000020004" pitchFamily="2" charset="0"/>
            </a:endParaRPr>
          </a:p>
          <a:p>
            <a:endParaRPr lang="pt-BR" dirty="0">
              <a:solidFill>
                <a:schemeClr val="bg1"/>
              </a:solidFill>
              <a:latin typeface="Gotham"/>
            </a:endParaRPr>
          </a:p>
          <a:p>
            <a:pPr fontAlgn="base">
              <a:lnSpc>
                <a:spcPct val="150000"/>
              </a:lnSpc>
            </a:pPr>
            <a:r>
              <a:rPr lang="pt-BR" sz="1600" dirty="0">
                <a:solidFill>
                  <a:schemeClr val="bg1"/>
                </a:solidFill>
                <a:latin typeface="Gotham"/>
              </a:rPr>
              <a:t>  </a:t>
            </a:r>
            <a:r>
              <a:rPr lang="pt-BR" sz="1600" b="1" dirty="0">
                <a:solidFill>
                  <a:schemeClr val="bg1"/>
                </a:solidFill>
                <a:latin typeface="Gotham"/>
              </a:rPr>
              <a:t>COLETOR DE DADOS</a:t>
            </a:r>
            <a:r>
              <a:rPr lang="en-US" sz="1600" b="1" dirty="0">
                <a:solidFill>
                  <a:schemeClr val="bg1"/>
                </a:solidFill>
                <a:latin typeface="Gotham"/>
              </a:rPr>
              <a:t>​</a:t>
            </a:r>
          </a:p>
          <a:p>
            <a:pPr fontAlgn="base">
              <a:lnSpc>
                <a:spcPct val="150000"/>
              </a:lnSpc>
            </a:pPr>
            <a:r>
              <a:rPr lang="pt-BR" sz="1600" b="1" dirty="0">
                <a:solidFill>
                  <a:schemeClr val="bg1"/>
                </a:solidFill>
                <a:latin typeface="Gotham"/>
              </a:rPr>
              <a:t>  ENERGIA ELETRICA BÁSICA (</a:t>
            </a:r>
            <a:r>
              <a:rPr lang="pt-BR" sz="1600" b="1" dirty="0" err="1">
                <a:solidFill>
                  <a:schemeClr val="bg1"/>
                </a:solidFill>
                <a:latin typeface="Gotham"/>
              </a:rPr>
              <a:t>KVA's</a:t>
            </a:r>
            <a:r>
              <a:rPr lang="pt-BR" sz="1600" b="1" dirty="0">
                <a:solidFill>
                  <a:schemeClr val="bg1"/>
                </a:solidFill>
                <a:latin typeface="Gotham"/>
              </a:rPr>
              <a:t>)</a:t>
            </a:r>
            <a:r>
              <a:rPr lang="en-US" sz="1600" b="1" dirty="0">
                <a:solidFill>
                  <a:schemeClr val="bg1"/>
                </a:solidFill>
                <a:latin typeface="Gotham"/>
              </a:rPr>
              <a:t>​</a:t>
            </a:r>
          </a:p>
          <a:p>
            <a:pPr fontAlgn="base">
              <a:lnSpc>
                <a:spcPct val="150000"/>
              </a:lnSpc>
            </a:pPr>
            <a:r>
              <a:rPr lang="pt-BR" sz="1600" b="1" dirty="0">
                <a:solidFill>
                  <a:schemeClr val="bg1"/>
                </a:solidFill>
                <a:latin typeface="Gotham"/>
              </a:rPr>
              <a:t>  EXTINTORES DE INCÊNDIO </a:t>
            </a:r>
            <a:r>
              <a:rPr lang="en-US" sz="1600" b="1" dirty="0">
                <a:solidFill>
                  <a:schemeClr val="bg1"/>
                </a:solidFill>
                <a:latin typeface="Gotham"/>
              </a:rPr>
              <a:t>​</a:t>
            </a:r>
          </a:p>
          <a:p>
            <a:pPr fontAlgn="base">
              <a:lnSpc>
                <a:spcPct val="150000"/>
              </a:lnSpc>
            </a:pPr>
            <a:r>
              <a:rPr lang="pt-BR" sz="1600" b="1" dirty="0">
                <a:solidFill>
                  <a:schemeClr val="bg1"/>
                </a:solidFill>
                <a:latin typeface="Gotham"/>
              </a:rPr>
              <a:t>  TAXAS MUNICIPAIS E ESTADUAIS </a:t>
            </a:r>
            <a:r>
              <a:rPr lang="en-US" sz="1600" b="1" dirty="0">
                <a:solidFill>
                  <a:schemeClr val="bg1"/>
                </a:solidFill>
                <a:latin typeface="Gotham"/>
              </a:rPr>
              <a:t>​</a:t>
            </a:r>
          </a:p>
          <a:p>
            <a:pPr fontAlgn="base">
              <a:lnSpc>
                <a:spcPct val="150000"/>
              </a:lnSpc>
            </a:pPr>
            <a:r>
              <a:rPr lang="pt-BR" sz="1600" b="1" dirty="0">
                <a:solidFill>
                  <a:schemeClr val="bg1"/>
                </a:solidFill>
                <a:latin typeface="Gotham"/>
              </a:rPr>
              <a:t>  CREDECENCIAIS DE EXPOSITORES</a:t>
            </a:r>
          </a:p>
          <a:p>
            <a:pPr fontAlgn="base"/>
            <a:r>
              <a:rPr lang="en-US" dirty="0">
                <a:solidFill>
                  <a:schemeClr val="bg1"/>
                </a:solidFill>
                <a:latin typeface="Gotham"/>
              </a:rPr>
              <a:t>​</a:t>
            </a:r>
          </a:p>
          <a:p>
            <a:pPr fontAlgn="base"/>
            <a:r>
              <a:rPr lang="pt-BR" b="1" dirty="0">
                <a:solidFill>
                  <a:srgbClr val="040C50"/>
                </a:solidFill>
                <a:latin typeface="Gotham"/>
              </a:rPr>
              <a:t>Caso seja necessário, o expositor poderá adquirir itens adicionais no Portal do Expositor.</a:t>
            </a:r>
          </a:p>
          <a:p>
            <a:pPr fontAlgn="base"/>
            <a:br>
              <a:rPr lang="pt-BR" dirty="0">
                <a:latin typeface="Gotham" panose="02000504050000020004" pitchFamily="2" charset="0"/>
              </a:rPr>
            </a:br>
            <a:r>
              <a:rPr lang="pt-BR" dirty="0">
                <a:solidFill>
                  <a:schemeClr val="bg1"/>
                </a:solidFill>
                <a:latin typeface="Gotham"/>
              </a:rPr>
              <a:t>Consulte seu contrato para verificar os detalhes específicos.</a:t>
            </a:r>
            <a:endParaRPr lang="en-US" dirty="0">
              <a:solidFill>
                <a:schemeClr val="bg1"/>
              </a:solidFill>
              <a:latin typeface="Gotham"/>
            </a:endParaRPr>
          </a:p>
          <a:p>
            <a:pPr lvl="0">
              <a:lnSpc>
                <a:spcPct val="107000"/>
              </a:lnSpc>
            </a:pPr>
            <a:endParaRPr lang="pt-BR" dirty="0"/>
          </a:p>
        </p:txBody>
      </p:sp>
      <p:pic>
        <p:nvPicPr>
          <p:cNvPr id="8" name="Imagem 7" descr="Ícone&#10;&#10;O conteúdo gerado por IA pode estar incorreto.">
            <a:extLst>
              <a:ext uri="{FF2B5EF4-FFF2-40B4-BE49-F238E27FC236}">
                <a16:creationId xmlns:a16="http://schemas.microsoft.com/office/drawing/2014/main" id="{DD97EEEE-9C69-1155-8ACC-5985F8001D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4879" y="2588343"/>
            <a:ext cx="141052" cy="135051"/>
          </a:xfrm>
          <a:prstGeom prst="rect">
            <a:avLst/>
          </a:prstGeom>
        </p:spPr>
      </p:pic>
      <p:pic>
        <p:nvPicPr>
          <p:cNvPr id="11" name="Imagem 10" descr="Ícone&#10;&#10;O conteúdo gerado por IA pode estar incorreto.">
            <a:extLst>
              <a:ext uri="{FF2B5EF4-FFF2-40B4-BE49-F238E27FC236}">
                <a16:creationId xmlns:a16="http://schemas.microsoft.com/office/drawing/2014/main" id="{D8EC7425-BFD2-42F9-3559-E4694F677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4879" y="2979505"/>
            <a:ext cx="141052" cy="135051"/>
          </a:xfrm>
          <a:prstGeom prst="rect">
            <a:avLst/>
          </a:prstGeom>
        </p:spPr>
      </p:pic>
      <p:pic>
        <p:nvPicPr>
          <p:cNvPr id="12" name="Imagem 11" descr="Ícone&#10;&#10;O conteúdo gerado por IA pode estar incorreto.">
            <a:extLst>
              <a:ext uri="{FF2B5EF4-FFF2-40B4-BE49-F238E27FC236}">
                <a16:creationId xmlns:a16="http://schemas.microsoft.com/office/drawing/2014/main" id="{9C07042D-DC79-D352-479B-4E9FE21E3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4879" y="3327123"/>
            <a:ext cx="141052" cy="135051"/>
          </a:xfrm>
          <a:prstGeom prst="rect">
            <a:avLst/>
          </a:prstGeom>
        </p:spPr>
      </p:pic>
      <p:pic>
        <p:nvPicPr>
          <p:cNvPr id="13" name="Imagem 12" descr="Ícone&#10;&#10;O conteúdo gerado por IA pode estar incorreto.">
            <a:extLst>
              <a:ext uri="{FF2B5EF4-FFF2-40B4-BE49-F238E27FC236}">
                <a16:creationId xmlns:a16="http://schemas.microsoft.com/office/drawing/2014/main" id="{B345504B-135B-691F-21EA-AF35F253B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4879" y="3706501"/>
            <a:ext cx="141052" cy="135051"/>
          </a:xfrm>
          <a:prstGeom prst="rect">
            <a:avLst/>
          </a:prstGeom>
        </p:spPr>
      </p:pic>
      <p:pic>
        <p:nvPicPr>
          <p:cNvPr id="15" name="Imagem 14" descr="Ícone&#10;&#10;O conteúdo gerado por IA pode estar incorreto.">
            <a:extLst>
              <a:ext uri="{FF2B5EF4-FFF2-40B4-BE49-F238E27FC236}">
                <a16:creationId xmlns:a16="http://schemas.microsoft.com/office/drawing/2014/main" id="{521D2727-C20C-EBEF-F878-04946F1C8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44879" y="4081551"/>
            <a:ext cx="141052" cy="13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49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0C5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3506C4-B053-F35F-2EDD-8D644E0BC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Único Canto Arredondado 2">
            <a:extLst>
              <a:ext uri="{FF2B5EF4-FFF2-40B4-BE49-F238E27FC236}">
                <a16:creationId xmlns:a16="http://schemas.microsoft.com/office/drawing/2014/main" id="{9B6896E5-3B55-73F8-51C0-FAEB00387E3E}"/>
              </a:ext>
            </a:extLst>
          </p:cNvPr>
          <p:cNvSpPr/>
          <p:nvPr/>
        </p:nvSpPr>
        <p:spPr>
          <a:xfrm rot="16200000">
            <a:off x="4956227" y="-435891"/>
            <a:ext cx="6857999" cy="7703947"/>
          </a:xfrm>
          <a:prstGeom prst="round1Rect">
            <a:avLst/>
          </a:prstGeom>
          <a:solidFill>
            <a:srgbClr val="7538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DBDBDB"/>
              </a:solidFill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67EDCF0B-5928-71B6-A23A-53905A497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33" y="509830"/>
            <a:ext cx="1759381" cy="368731"/>
          </a:xfrm>
          <a:prstGeom prst="rect">
            <a:avLst/>
          </a:prstGeom>
        </p:spPr>
      </p:pic>
      <p:sp>
        <p:nvSpPr>
          <p:cNvPr id="4" name="CaixaDeTexto 4">
            <a:extLst>
              <a:ext uri="{FF2B5EF4-FFF2-40B4-BE49-F238E27FC236}">
                <a16:creationId xmlns:a16="http://schemas.microsoft.com/office/drawing/2014/main" id="{13A1B381-5721-3E93-0348-FA035862A731}"/>
              </a:ext>
            </a:extLst>
          </p:cNvPr>
          <p:cNvSpPr txBox="1"/>
          <p:nvPr/>
        </p:nvSpPr>
        <p:spPr>
          <a:xfrm>
            <a:off x="577500" y="2891319"/>
            <a:ext cx="4454194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5400">
                <a:solidFill>
                  <a:srgbClr val="FFFF00"/>
                </a:solidFill>
                <a:latin typeface="Impact"/>
                <a:ea typeface="+mj-ea"/>
                <a:cs typeface="+mj-cs"/>
              </a:rPr>
              <a:t>SEGURO</a:t>
            </a:r>
            <a:endParaRPr lang="pt-BR" sz="5400"/>
          </a:p>
          <a:p>
            <a:r>
              <a:rPr lang="pt-BR" sz="5400">
                <a:solidFill>
                  <a:srgbClr val="FFFF00"/>
                </a:solidFill>
                <a:latin typeface="Impact"/>
                <a:ea typeface="+mj-ea"/>
                <a:cs typeface="+mj-cs"/>
              </a:rPr>
              <a:t>OBRIGATÓRIO</a:t>
            </a:r>
          </a:p>
        </p:txBody>
      </p:sp>
      <p:pic>
        <p:nvPicPr>
          <p:cNvPr id="17" name="Imagem 16" descr="Ícone&#10;&#10;O conteúdo gerado por IA pode estar incorreto.">
            <a:extLst>
              <a:ext uri="{FF2B5EF4-FFF2-40B4-BE49-F238E27FC236}">
                <a16:creationId xmlns:a16="http://schemas.microsoft.com/office/drawing/2014/main" id="{8799CEF4-ED65-3C56-11AA-212D40864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13575" y="303509"/>
            <a:ext cx="774916" cy="781373"/>
          </a:xfrm>
          <a:prstGeom prst="rect">
            <a:avLst/>
          </a:prstGeom>
        </p:spPr>
      </p:pic>
      <p:sp>
        <p:nvSpPr>
          <p:cNvPr id="11" name="CaixaDeTexto 5">
            <a:extLst>
              <a:ext uri="{FF2B5EF4-FFF2-40B4-BE49-F238E27FC236}">
                <a16:creationId xmlns:a16="http://schemas.microsoft.com/office/drawing/2014/main" id="{81331720-AD15-D270-AE84-A6118C913876}"/>
              </a:ext>
            </a:extLst>
          </p:cNvPr>
          <p:cNvSpPr txBox="1"/>
          <p:nvPr/>
        </p:nvSpPr>
        <p:spPr>
          <a:xfrm>
            <a:off x="5671875" y="1714059"/>
            <a:ext cx="5257381" cy="343818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</a:pPr>
            <a:r>
              <a:rPr lang="pt-BR" sz="3200" b="1">
                <a:solidFill>
                  <a:schemeClr val="bg1"/>
                </a:solidFill>
                <a:latin typeface="Gotham"/>
              </a:rPr>
              <a:t>O Seguro de</a:t>
            </a:r>
            <a:endParaRPr lang="pt-BR">
              <a:solidFill>
                <a:schemeClr val="bg1"/>
              </a:solidFill>
            </a:endParaRPr>
          </a:p>
          <a:p>
            <a:pPr>
              <a:lnSpc>
                <a:spcPct val="107000"/>
              </a:lnSpc>
            </a:pPr>
            <a:r>
              <a:rPr lang="pt-BR" sz="3200" b="1">
                <a:solidFill>
                  <a:schemeClr val="bg1"/>
                </a:solidFill>
                <a:latin typeface="Gotham"/>
              </a:rPr>
              <a:t>Responsabilidade</a:t>
            </a:r>
            <a:endParaRPr lang="pt-BR">
              <a:solidFill>
                <a:schemeClr val="bg1"/>
              </a:solidFill>
              <a:latin typeface="Aptos"/>
            </a:endParaRPr>
          </a:p>
          <a:p>
            <a:pPr lvl="0">
              <a:lnSpc>
                <a:spcPct val="107000"/>
              </a:lnSpc>
            </a:pPr>
            <a:r>
              <a:rPr lang="pt-BR" sz="3200" b="1">
                <a:solidFill>
                  <a:schemeClr val="bg1"/>
                </a:solidFill>
                <a:latin typeface="Gotham"/>
              </a:rPr>
              <a:t>Civil é obrigatório.</a:t>
            </a:r>
            <a:br>
              <a:rPr lang="pt-BR">
                <a:latin typeface="Gotham" panose="02000504050000020004" pitchFamily="2" charset="0"/>
              </a:rPr>
            </a:br>
            <a:br>
              <a:rPr lang="pt-BR">
                <a:latin typeface="Gotham" panose="02000504050000020004" pitchFamily="2" charset="0"/>
              </a:rPr>
            </a:br>
            <a:r>
              <a:rPr lang="pt-BR">
                <a:solidFill>
                  <a:schemeClr val="bg1"/>
                </a:solidFill>
                <a:latin typeface="Gotham"/>
              </a:rPr>
              <a:t>O expositor poderá contratá-lo diretamente pelo </a:t>
            </a:r>
            <a:r>
              <a:rPr lang="pt-BR" b="1">
                <a:solidFill>
                  <a:schemeClr val="bg1"/>
                </a:solidFill>
                <a:latin typeface="Gotham"/>
              </a:rPr>
              <a:t>Portal do Expositor</a:t>
            </a:r>
            <a:r>
              <a:rPr lang="pt-BR">
                <a:solidFill>
                  <a:schemeClr val="bg1"/>
                </a:solidFill>
                <a:latin typeface="Gotham"/>
              </a:rPr>
              <a:t> ou por meio de uma seguradora de sua preferência, exceto nos casos em que o patrocínio já inclua essa cobertura como contrapartida.</a:t>
            </a:r>
            <a:endParaRPr lang="pt-BR">
              <a:solidFill>
                <a:schemeClr val="bg1"/>
              </a:solidFill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38966808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Escritório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67784e2-35d4-45e5-9d62-9583563e3a08" xsi:nil="true"/>
    <lcf76f155ced4ddcb4097134ff3c332f xmlns="6b4082fb-64a8-46f4-8868-d5fa92a61fff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129BD62DB0EA341B37755E005D35826" ma:contentTypeVersion="19" ma:contentTypeDescription="Crie um novo documento." ma:contentTypeScope="" ma:versionID="d6f89579c3a97000314c99df38ec6b36">
  <xsd:schema xmlns:xsd="http://www.w3.org/2001/XMLSchema" xmlns:xs="http://www.w3.org/2001/XMLSchema" xmlns:p="http://schemas.microsoft.com/office/2006/metadata/properties" xmlns:ns2="6b4082fb-64a8-46f4-8868-d5fa92a61fff" xmlns:ns3="767784e2-35d4-45e5-9d62-9583563e3a08" targetNamespace="http://schemas.microsoft.com/office/2006/metadata/properties" ma:root="true" ma:fieldsID="e5dd1146dda08f33166db1542542aef7" ns2:_="" ns3:_="">
    <xsd:import namespace="6b4082fb-64a8-46f4-8868-d5fa92a61fff"/>
    <xsd:import namespace="767784e2-35d4-45e5-9d62-9583563e3a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4082fb-64a8-46f4-8868-d5fa92a61f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Marcações de imagem" ma:readOnly="false" ma:fieldId="{5cf76f15-5ced-4ddc-b409-7134ff3c332f}" ma:taxonomyMulti="true" ma:sspId="9e6089ae-9737-497b-96cb-2ceb06485f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7784e2-35d4-45e5-9d62-9583563e3a08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cb30362-3951-4dfe-b681-0bc288bc1b4e}" ma:internalName="TaxCatchAll" ma:showField="CatchAllData" ma:web="767784e2-35d4-45e5-9d62-9583563e3a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D1FC825-BE7F-4755-AF65-30ECF98B7D03}">
  <ds:schemaRefs>
    <ds:schemaRef ds:uri="6b4082fb-64a8-46f4-8868-d5fa92a61fff"/>
    <ds:schemaRef ds:uri="767784e2-35d4-45e5-9d62-9583563e3a08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4C2A7EF-63E9-4091-8E09-39C39F76C7F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9A635A1-4708-477F-88A0-B7567638B61C}">
  <ds:schemaRefs>
    <ds:schemaRef ds:uri="6b4082fb-64a8-46f4-8868-d5fa92a61fff"/>
    <ds:schemaRef ds:uri="767784e2-35d4-45e5-9d62-9583563e3a0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975</Words>
  <Application>Microsoft Office PowerPoint</Application>
  <PresentationFormat>Widescreen</PresentationFormat>
  <Paragraphs>164</Paragraphs>
  <Slides>17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Gotham</vt:lpstr>
      <vt:lpstr>Impact</vt:lpstr>
      <vt:lpstr>Roboto</vt:lpstr>
      <vt:lpstr>Verdana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Carol Vilela</dc:creator>
  <cp:lastModifiedBy>Carolina Vilela</cp:lastModifiedBy>
  <cp:revision>18</cp:revision>
  <dcterms:created xsi:type="dcterms:W3CDTF">2025-08-07T18:03:48Z</dcterms:created>
  <dcterms:modified xsi:type="dcterms:W3CDTF">2025-08-18T14:31:31Z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0x0101009129BD62DB0EA341B37755E005D35826</vt:lpwstr>
  </property>
  <property fmtid="{D5CDD505-2E9C-101B-9397-08002B2CF9AE}" pid="3" name="MediaServiceImageTags">
    <vt:lpwstr/>
  </property>
</Properties>
</file>